
<file path=[Content_Types].xml><?xml version="1.0" encoding="utf-8"?>
<Types xmlns="http://schemas.openxmlformats.org/package/2006/content-types">
  <Override PartName="/ppt/diagrams/layout2.xml" ContentType="application/vnd.openxmlformats-officedocument.drawingml.diagramLayout+xml"/>
  <Default Extension="bin" ContentType="application/vnd.openxmlformats-officedocument.presentationml.printerSettings"/>
  <Override PartName="/ppt/slides/slide14.xml" ContentType="application/vnd.openxmlformats-officedocument.presentationml.slide+xml"/>
  <Default Extension="rels" ContentType="application/vnd.openxmlformats-package.relationships+xml"/>
  <Override PartName="/ppt/diagrams/colors1.xml" ContentType="application/vnd.openxmlformats-officedocument.drawingml.diagramColors+xml"/>
  <Override PartName="/ppt/slides/slide45.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diagrams/data3.xml" ContentType="application/vnd.openxmlformats-officedocument.drawingml.diagramData+xml"/>
  <Override PartName="/ppt/slides/slide12.xml" ContentType="application/vnd.openxmlformats-officedocument.presentationml.slide+xml"/>
  <Override PartName="/ppt/diagrams/quickStyle3.xml" ContentType="application/vnd.openxmlformats-officedocument.drawingml.diagramStyl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diagrams/quickStyle2.xml" ContentType="application/vnd.openxmlformats-officedocument.drawingml.diagramStyl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diagrams/quickStyle1.xml" ContentType="application/vnd.openxmlformats-officedocument.drawingml.diagramStyl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diagrams/drawing3.xml" ContentType="application/vnd.ms-office.drawingml.diagramDrawing+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diagrams/colors3.xml" ContentType="application/vnd.openxmlformats-officedocument.drawingml.diagramColor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diagrams/colors2.xml" ContentType="application/vnd.openxmlformats-officedocument.drawingml.diagramColors+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slides/slide3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6"/>
  </p:notesMasterIdLst>
  <p:sldIdLst>
    <p:sldId id="256" r:id="rId2"/>
    <p:sldId id="298" r:id="rId3"/>
    <p:sldId id="299" r:id="rId4"/>
    <p:sldId id="315" r:id="rId5"/>
    <p:sldId id="317" r:id="rId6"/>
    <p:sldId id="316" r:id="rId7"/>
    <p:sldId id="306" r:id="rId8"/>
    <p:sldId id="307" r:id="rId9"/>
    <p:sldId id="308" r:id="rId10"/>
    <p:sldId id="309" r:id="rId11"/>
    <p:sldId id="310" r:id="rId12"/>
    <p:sldId id="318" r:id="rId13"/>
    <p:sldId id="311" r:id="rId14"/>
    <p:sldId id="312" r:id="rId15"/>
    <p:sldId id="313" r:id="rId16"/>
    <p:sldId id="314" r:id="rId17"/>
    <p:sldId id="257" r:id="rId18"/>
    <p:sldId id="258" r:id="rId19"/>
    <p:sldId id="259" r:id="rId20"/>
    <p:sldId id="284" r:id="rId21"/>
    <p:sldId id="296" r:id="rId22"/>
    <p:sldId id="285" r:id="rId23"/>
    <p:sldId id="303" r:id="rId24"/>
    <p:sldId id="301" r:id="rId25"/>
    <p:sldId id="302" r:id="rId26"/>
    <p:sldId id="262" r:id="rId27"/>
    <p:sldId id="263" r:id="rId28"/>
    <p:sldId id="264" r:id="rId29"/>
    <p:sldId id="265" r:id="rId30"/>
    <p:sldId id="294" r:id="rId31"/>
    <p:sldId id="266" r:id="rId32"/>
    <p:sldId id="267" r:id="rId33"/>
    <p:sldId id="268" r:id="rId34"/>
    <p:sldId id="269" r:id="rId35"/>
    <p:sldId id="286" r:id="rId36"/>
    <p:sldId id="271" r:id="rId37"/>
    <p:sldId id="273" r:id="rId38"/>
    <p:sldId id="272" r:id="rId39"/>
    <p:sldId id="274" r:id="rId40"/>
    <p:sldId id="292" r:id="rId41"/>
    <p:sldId id="304" r:id="rId42"/>
    <p:sldId id="293" r:id="rId43"/>
    <p:sldId id="275" r:id="rId44"/>
    <p:sldId id="300" r:id="rId45"/>
    <p:sldId id="276" r:id="rId46"/>
    <p:sldId id="277" r:id="rId47"/>
    <p:sldId id="278" r:id="rId48"/>
    <p:sldId id="279" r:id="rId49"/>
    <p:sldId id="295" r:id="rId50"/>
    <p:sldId id="280" r:id="rId51"/>
    <p:sldId id="281" r:id="rId52"/>
    <p:sldId id="282" r:id="rId53"/>
    <p:sldId id="283" r:id="rId54"/>
    <p:sldId id="29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6" d="100"/>
          <a:sy n="106" d="100"/>
        </p:scale>
        <p:origin x="-85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5E1E67-CE18-4E19-BB11-B63B73E61B7C}" type="doc">
      <dgm:prSet loTypeId="urn:microsoft.com/office/officeart/2005/8/layout/cycle3" loCatId="cycle" qsTypeId="urn:microsoft.com/office/officeart/2005/8/quickstyle/3d2" qsCatId="3D" csTypeId="urn:microsoft.com/office/officeart/2005/8/colors/colorful5" csCatId="colorful" phldr="1"/>
      <dgm:spPr/>
      <dgm:t>
        <a:bodyPr/>
        <a:lstStyle/>
        <a:p>
          <a:endParaRPr lang="en-GB"/>
        </a:p>
      </dgm:t>
    </dgm:pt>
    <dgm:pt modelId="{02856413-0B01-4FDF-AF32-CFFF3411AA6F}">
      <dgm:prSet phldrT="[Text]" custT="1"/>
      <dgm:spPr>
        <a:solidFill>
          <a:srgbClr val="002060"/>
        </a:solidFill>
        <a:ln>
          <a:solidFill>
            <a:srgbClr val="002060"/>
          </a:solidFill>
        </a:ln>
      </dgm:spPr>
      <dgm:t>
        <a:bodyPr/>
        <a:lstStyle/>
        <a:p>
          <a:r>
            <a:rPr lang="en-GB" sz="2800" b="1" i="1" dirty="0" smtClean="0">
              <a:latin typeface="Verdana" pitchFamily="34" charset="0"/>
            </a:rPr>
            <a:t>Clarity</a:t>
          </a:r>
          <a:endParaRPr lang="en-GB" sz="2800" b="1" i="1" dirty="0">
            <a:latin typeface="Verdana" pitchFamily="34" charset="0"/>
          </a:endParaRPr>
        </a:p>
      </dgm:t>
    </dgm:pt>
    <dgm:pt modelId="{65D18BEA-D605-403B-825A-C8D6594A395E}" type="parTrans" cxnId="{52F7F9DE-6A16-4B61-A7E4-776498FF55B9}">
      <dgm:prSet/>
      <dgm:spPr/>
      <dgm:t>
        <a:bodyPr/>
        <a:lstStyle/>
        <a:p>
          <a:endParaRPr lang="en-GB" b="1"/>
        </a:p>
      </dgm:t>
    </dgm:pt>
    <dgm:pt modelId="{FF7BCE6E-AE3C-48A8-8D1D-66D82EC126AD}" type="sibTrans" cxnId="{52F7F9DE-6A16-4B61-A7E4-776498FF55B9}">
      <dgm:prSet/>
      <dgm:spPr>
        <a:solidFill>
          <a:srgbClr val="FF6600"/>
        </a:solidFill>
        <a:ln>
          <a:solidFill>
            <a:srgbClr val="FF6600"/>
          </a:solidFill>
        </a:ln>
      </dgm:spPr>
      <dgm:t>
        <a:bodyPr/>
        <a:lstStyle/>
        <a:p>
          <a:endParaRPr lang="en-GB" b="1" dirty="0"/>
        </a:p>
      </dgm:t>
    </dgm:pt>
    <dgm:pt modelId="{51648FB6-07D7-4CBA-8F81-C3FB9693F413}">
      <dgm:prSet phldrT="[Text]" custT="1"/>
      <dgm:spPr>
        <a:solidFill>
          <a:srgbClr val="002060"/>
        </a:solidFill>
      </dgm:spPr>
      <dgm:t>
        <a:bodyPr/>
        <a:lstStyle/>
        <a:p>
          <a:pPr>
            <a:spcAft>
              <a:spcPts val="600"/>
            </a:spcAft>
          </a:pPr>
          <a:r>
            <a:rPr lang="en-GB" sz="2800" b="1" i="1" dirty="0" smtClean="0">
              <a:latin typeface="Verdana" pitchFamily="34" charset="0"/>
            </a:rPr>
            <a:t>Creativity</a:t>
          </a:r>
          <a:endParaRPr lang="en-GB" sz="2800" b="1" i="1" dirty="0">
            <a:latin typeface="Verdana" pitchFamily="34" charset="0"/>
          </a:endParaRPr>
        </a:p>
      </dgm:t>
    </dgm:pt>
    <dgm:pt modelId="{7FECBBE1-7180-4184-9A32-398CF53D31EC}" type="parTrans" cxnId="{C8738E84-F7CC-42EB-B72E-3A9DDC56CFDE}">
      <dgm:prSet/>
      <dgm:spPr/>
      <dgm:t>
        <a:bodyPr/>
        <a:lstStyle/>
        <a:p>
          <a:endParaRPr lang="en-GB" b="1"/>
        </a:p>
      </dgm:t>
    </dgm:pt>
    <dgm:pt modelId="{93D99161-5F77-4744-BA22-07816C847C59}" type="sibTrans" cxnId="{C8738E84-F7CC-42EB-B72E-3A9DDC56CFDE}">
      <dgm:prSet/>
      <dgm:spPr>
        <a:solidFill>
          <a:srgbClr val="FFC000"/>
        </a:solidFill>
        <a:ln>
          <a:solidFill>
            <a:schemeClr val="accent1"/>
          </a:solidFill>
        </a:ln>
      </dgm:spPr>
      <dgm:t>
        <a:bodyPr/>
        <a:lstStyle/>
        <a:p>
          <a:endParaRPr lang="en-GB" b="1"/>
        </a:p>
      </dgm:t>
    </dgm:pt>
    <dgm:pt modelId="{36DA089E-5B3D-43E4-9469-5C53F071A567}">
      <dgm:prSet phldrT="[Text]" custT="1"/>
      <dgm:spPr>
        <a:solidFill>
          <a:srgbClr val="002060"/>
        </a:solidFill>
      </dgm:spPr>
      <dgm:t>
        <a:bodyPr/>
        <a:lstStyle/>
        <a:p>
          <a:pPr>
            <a:spcAft>
              <a:spcPts val="600"/>
            </a:spcAft>
          </a:pPr>
          <a:r>
            <a:rPr lang="en-GB" sz="2800" b="1" i="1" dirty="0" smtClean="0">
              <a:latin typeface="Verdana" pitchFamily="34" charset="0"/>
            </a:rPr>
            <a:t>Concrete </a:t>
          </a:r>
        </a:p>
        <a:p>
          <a:pPr>
            <a:spcAft>
              <a:spcPts val="600"/>
            </a:spcAft>
          </a:pPr>
          <a:r>
            <a:rPr lang="en-GB" sz="2800" b="1" i="1" dirty="0" smtClean="0">
              <a:latin typeface="Verdana" pitchFamily="34" charset="0"/>
            </a:rPr>
            <a:t>Results</a:t>
          </a:r>
          <a:endParaRPr lang="en-GB" sz="2800" b="1" i="1" dirty="0">
            <a:latin typeface="Verdana" pitchFamily="34" charset="0"/>
          </a:endParaRPr>
        </a:p>
      </dgm:t>
    </dgm:pt>
    <dgm:pt modelId="{9DAFDD86-8631-44C1-93AC-10E28E47BDAE}" type="parTrans" cxnId="{D04C578C-FF20-4514-B7A8-740C05165F45}">
      <dgm:prSet/>
      <dgm:spPr/>
      <dgm:t>
        <a:bodyPr/>
        <a:lstStyle/>
        <a:p>
          <a:endParaRPr lang="en-GB" b="1"/>
        </a:p>
      </dgm:t>
    </dgm:pt>
    <dgm:pt modelId="{0B1C7B0E-5C0A-4EB2-80A0-89275E95C108}" type="sibTrans" cxnId="{D04C578C-FF20-4514-B7A8-740C05165F45}">
      <dgm:prSet/>
      <dgm:spPr>
        <a:solidFill>
          <a:srgbClr val="FFC000"/>
        </a:solidFill>
      </dgm:spPr>
      <dgm:t>
        <a:bodyPr/>
        <a:lstStyle/>
        <a:p>
          <a:endParaRPr lang="en-GB" b="1"/>
        </a:p>
      </dgm:t>
    </dgm:pt>
    <dgm:pt modelId="{C7D5B54F-4995-4B6F-ABEF-C45120C2050C}" type="pres">
      <dgm:prSet presAssocID="{E45E1E67-CE18-4E19-BB11-B63B73E61B7C}" presName="Name0" presStyleCnt="0">
        <dgm:presLayoutVars>
          <dgm:dir/>
          <dgm:resizeHandles val="exact"/>
        </dgm:presLayoutVars>
      </dgm:prSet>
      <dgm:spPr/>
      <dgm:t>
        <a:bodyPr/>
        <a:lstStyle/>
        <a:p>
          <a:endParaRPr lang="en-GB"/>
        </a:p>
      </dgm:t>
    </dgm:pt>
    <dgm:pt modelId="{8FB1E57C-D61A-485D-9984-FB680621BB39}" type="pres">
      <dgm:prSet presAssocID="{E45E1E67-CE18-4E19-BB11-B63B73E61B7C}" presName="cycle" presStyleCnt="0"/>
      <dgm:spPr/>
    </dgm:pt>
    <dgm:pt modelId="{F444E4A2-E12C-4CD4-A799-2C507698F942}" type="pres">
      <dgm:prSet presAssocID="{02856413-0B01-4FDF-AF32-CFFF3411AA6F}" presName="nodeFirstNode" presStyleLbl="node1" presStyleIdx="0" presStyleCnt="3" custScaleX="108056">
        <dgm:presLayoutVars>
          <dgm:bulletEnabled val="1"/>
        </dgm:presLayoutVars>
      </dgm:prSet>
      <dgm:spPr/>
      <dgm:t>
        <a:bodyPr/>
        <a:lstStyle/>
        <a:p>
          <a:endParaRPr lang="en-GB"/>
        </a:p>
      </dgm:t>
    </dgm:pt>
    <dgm:pt modelId="{A066A153-B2D7-4172-9F9F-4069C8A0009C}" type="pres">
      <dgm:prSet presAssocID="{FF7BCE6E-AE3C-48A8-8D1D-66D82EC126AD}" presName="sibTransFirstNode" presStyleLbl="bgShp" presStyleIdx="0" presStyleCnt="1" custLinFactNeighborX="-504" custLinFactNeighborY="8666"/>
      <dgm:spPr/>
      <dgm:t>
        <a:bodyPr/>
        <a:lstStyle/>
        <a:p>
          <a:endParaRPr lang="en-GB"/>
        </a:p>
      </dgm:t>
    </dgm:pt>
    <dgm:pt modelId="{C685A9B2-BED8-4F35-8C70-93AB4B0D2784}" type="pres">
      <dgm:prSet presAssocID="{51648FB6-07D7-4CBA-8F81-C3FB9693F413}" presName="nodeFollowingNodes" presStyleLbl="node1" presStyleIdx="1" presStyleCnt="3" custScaleX="107548" custRadScaleRad="108094" custRadScaleInc="-24061">
        <dgm:presLayoutVars>
          <dgm:bulletEnabled val="1"/>
        </dgm:presLayoutVars>
      </dgm:prSet>
      <dgm:spPr/>
      <dgm:t>
        <a:bodyPr/>
        <a:lstStyle/>
        <a:p>
          <a:endParaRPr lang="en-GB"/>
        </a:p>
      </dgm:t>
    </dgm:pt>
    <dgm:pt modelId="{4A8641CE-922B-4800-AE89-5557B3A1ED00}" type="pres">
      <dgm:prSet presAssocID="{36DA089E-5B3D-43E4-9469-5C53F071A567}" presName="nodeFollowingNodes" presStyleLbl="node1" presStyleIdx="2" presStyleCnt="3" custScaleX="110376" custRadScaleRad="114107" custRadScaleInc="24553">
        <dgm:presLayoutVars>
          <dgm:bulletEnabled val="1"/>
        </dgm:presLayoutVars>
      </dgm:prSet>
      <dgm:spPr/>
      <dgm:t>
        <a:bodyPr/>
        <a:lstStyle/>
        <a:p>
          <a:endParaRPr lang="en-GB"/>
        </a:p>
      </dgm:t>
    </dgm:pt>
  </dgm:ptLst>
  <dgm:cxnLst>
    <dgm:cxn modelId="{D84F2C6E-BB17-8648-834F-A2E4F2D0380C}" type="presOf" srcId="{51648FB6-07D7-4CBA-8F81-C3FB9693F413}" destId="{C685A9B2-BED8-4F35-8C70-93AB4B0D2784}" srcOrd="0" destOrd="0" presId="urn:microsoft.com/office/officeart/2005/8/layout/cycle3"/>
    <dgm:cxn modelId="{52F7F9DE-6A16-4B61-A7E4-776498FF55B9}" srcId="{E45E1E67-CE18-4E19-BB11-B63B73E61B7C}" destId="{02856413-0B01-4FDF-AF32-CFFF3411AA6F}" srcOrd="0" destOrd="0" parTransId="{65D18BEA-D605-403B-825A-C8D6594A395E}" sibTransId="{FF7BCE6E-AE3C-48A8-8D1D-66D82EC126AD}"/>
    <dgm:cxn modelId="{C8738E84-F7CC-42EB-B72E-3A9DDC56CFDE}" srcId="{E45E1E67-CE18-4E19-BB11-B63B73E61B7C}" destId="{51648FB6-07D7-4CBA-8F81-C3FB9693F413}" srcOrd="1" destOrd="0" parTransId="{7FECBBE1-7180-4184-9A32-398CF53D31EC}" sibTransId="{93D99161-5F77-4744-BA22-07816C847C59}"/>
    <dgm:cxn modelId="{FAF9C4F9-7366-AC43-8AA8-3B5B677D24A4}" type="presOf" srcId="{36DA089E-5B3D-43E4-9469-5C53F071A567}" destId="{4A8641CE-922B-4800-AE89-5557B3A1ED00}" srcOrd="0" destOrd="0" presId="urn:microsoft.com/office/officeart/2005/8/layout/cycle3"/>
    <dgm:cxn modelId="{D04C578C-FF20-4514-B7A8-740C05165F45}" srcId="{E45E1E67-CE18-4E19-BB11-B63B73E61B7C}" destId="{36DA089E-5B3D-43E4-9469-5C53F071A567}" srcOrd="2" destOrd="0" parTransId="{9DAFDD86-8631-44C1-93AC-10E28E47BDAE}" sibTransId="{0B1C7B0E-5C0A-4EB2-80A0-89275E95C108}"/>
    <dgm:cxn modelId="{973B5726-FBBC-1644-9687-6EA2CBB65F3E}" type="presOf" srcId="{FF7BCE6E-AE3C-48A8-8D1D-66D82EC126AD}" destId="{A066A153-B2D7-4172-9F9F-4069C8A0009C}" srcOrd="0" destOrd="0" presId="urn:microsoft.com/office/officeart/2005/8/layout/cycle3"/>
    <dgm:cxn modelId="{7310DBAF-BDC9-EF45-BB83-58D856688115}" type="presOf" srcId="{02856413-0B01-4FDF-AF32-CFFF3411AA6F}" destId="{F444E4A2-E12C-4CD4-A799-2C507698F942}" srcOrd="0" destOrd="0" presId="urn:microsoft.com/office/officeart/2005/8/layout/cycle3"/>
    <dgm:cxn modelId="{50061430-FD84-EA4D-B68D-3AEB3D514B32}" type="presOf" srcId="{E45E1E67-CE18-4E19-BB11-B63B73E61B7C}" destId="{C7D5B54F-4995-4B6F-ABEF-C45120C2050C}" srcOrd="0" destOrd="0" presId="urn:microsoft.com/office/officeart/2005/8/layout/cycle3"/>
    <dgm:cxn modelId="{E1E0481A-4922-0642-96C1-831FB06046A0}" type="presParOf" srcId="{C7D5B54F-4995-4B6F-ABEF-C45120C2050C}" destId="{8FB1E57C-D61A-485D-9984-FB680621BB39}" srcOrd="0" destOrd="0" presId="urn:microsoft.com/office/officeart/2005/8/layout/cycle3"/>
    <dgm:cxn modelId="{AFE4CE81-A4C4-6441-8587-36F20BCC711C}" type="presParOf" srcId="{8FB1E57C-D61A-485D-9984-FB680621BB39}" destId="{F444E4A2-E12C-4CD4-A799-2C507698F942}" srcOrd="0" destOrd="0" presId="urn:microsoft.com/office/officeart/2005/8/layout/cycle3"/>
    <dgm:cxn modelId="{32703559-1F06-4549-B955-9277F0469AED}" type="presParOf" srcId="{8FB1E57C-D61A-485D-9984-FB680621BB39}" destId="{A066A153-B2D7-4172-9F9F-4069C8A0009C}" srcOrd="1" destOrd="0" presId="urn:microsoft.com/office/officeart/2005/8/layout/cycle3"/>
    <dgm:cxn modelId="{8E67D931-3DA4-4146-AB8D-97EA87F70F82}" type="presParOf" srcId="{8FB1E57C-D61A-485D-9984-FB680621BB39}" destId="{C685A9B2-BED8-4F35-8C70-93AB4B0D2784}" srcOrd="2" destOrd="0" presId="urn:microsoft.com/office/officeart/2005/8/layout/cycle3"/>
    <dgm:cxn modelId="{8B53768D-38B5-E649-897C-CE049BE3A066}" type="presParOf" srcId="{8FB1E57C-D61A-485D-9984-FB680621BB39}" destId="{4A8641CE-922B-4800-AE89-5557B3A1ED00}"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5E1E67-CE18-4E19-BB11-B63B73E61B7C}" type="doc">
      <dgm:prSet loTypeId="urn:microsoft.com/office/officeart/2005/8/layout/cycle3" loCatId="cycle" qsTypeId="urn:microsoft.com/office/officeart/2005/8/quickstyle/3d2" qsCatId="3D" csTypeId="urn:microsoft.com/office/officeart/2005/8/colors/colorful5" csCatId="colorful" phldr="1"/>
      <dgm:spPr/>
      <dgm:t>
        <a:bodyPr/>
        <a:lstStyle/>
        <a:p>
          <a:endParaRPr lang="en-GB"/>
        </a:p>
      </dgm:t>
    </dgm:pt>
    <dgm:pt modelId="{02856413-0B01-4FDF-AF32-CFFF3411AA6F}">
      <dgm:prSet phldrT="[Text]" custT="1"/>
      <dgm:spPr>
        <a:solidFill>
          <a:srgbClr val="002060"/>
        </a:solidFill>
        <a:ln>
          <a:solidFill>
            <a:srgbClr val="002060"/>
          </a:solidFill>
        </a:ln>
      </dgm:spPr>
      <dgm:t>
        <a:bodyPr/>
        <a:lstStyle/>
        <a:p>
          <a:r>
            <a:rPr lang="en-GB" sz="2800" b="1" i="1" dirty="0" smtClean="0">
              <a:latin typeface="Verdana" pitchFamily="34" charset="0"/>
            </a:rPr>
            <a:t>Clarity</a:t>
          </a:r>
          <a:endParaRPr lang="en-GB" sz="2800" b="1" i="1" dirty="0">
            <a:latin typeface="Verdana" pitchFamily="34" charset="0"/>
          </a:endParaRPr>
        </a:p>
      </dgm:t>
    </dgm:pt>
    <dgm:pt modelId="{65D18BEA-D605-403B-825A-C8D6594A395E}" type="parTrans" cxnId="{52F7F9DE-6A16-4B61-A7E4-776498FF55B9}">
      <dgm:prSet/>
      <dgm:spPr/>
      <dgm:t>
        <a:bodyPr/>
        <a:lstStyle/>
        <a:p>
          <a:endParaRPr lang="en-GB" b="1"/>
        </a:p>
      </dgm:t>
    </dgm:pt>
    <dgm:pt modelId="{FF7BCE6E-AE3C-48A8-8D1D-66D82EC126AD}" type="sibTrans" cxnId="{52F7F9DE-6A16-4B61-A7E4-776498FF55B9}">
      <dgm:prSet/>
      <dgm:spPr>
        <a:solidFill>
          <a:srgbClr val="FF6600"/>
        </a:solidFill>
        <a:ln>
          <a:solidFill>
            <a:srgbClr val="FF6600"/>
          </a:solidFill>
        </a:ln>
      </dgm:spPr>
      <dgm:t>
        <a:bodyPr/>
        <a:lstStyle/>
        <a:p>
          <a:endParaRPr lang="en-GB" b="1" dirty="0"/>
        </a:p>
      </dgm:t>
    </dgm:pt>
    <dgm:pt modelId="{51648FB6-07D7-4CBA-8F81-C3FB9693F413}">
      <dgm:prSet phldrT="[Text]" custT="1"/>
      <dgm:spPr>
        <a:solidFill>
          <a:srgbClr val="002060"/>
        </a:solidFill>
      </dgm:spPr>
      <dgm:t>
        <a:bodyPr/>
        <a:lstStyle/>
        <a:p>
          <a:pPr>
            <a:spcAft>
              <a:spcPts val="600"/>
            </a:spcAft>
          </a:pPr>
          <a:r>
            <a:rPr lang="en-GB" sz="2800" b="1" i="1" dirty="0" smtClean="0">
              <a:latin typeface="Verdana" pitchFamily="34" charset="0"/>
            </a:rPr>
            <a:t>Creativity</a:t>
          </a:r>
          <a:endParaRPr lang="en-GB" sz="2800" b="1" i="1" dirty="0">
            <a:latin typeface="Verdana" pitchFamily="34" charset="0"/>
          </a:endParaRPr>
        </a:p>
      </dgm:t>
    </dgm:pt>
    <dgm:pt modelId="{7FECBBE1-7180-4184-9A32-398CF53D31EC}" type="parTrans" cxnId="{C8738E84-F7CC-42EB-B72E-3A9DDC56CFDE}">
      <dgm:prSet/>
      <dgm:spPr/>
      <dgm:t>
        <a:bodyPr/>
        <a:lstStyle/>
        <a:p>
          <a:endParaRPr lang="en-GB" b="1"/>
        </a:p>
      </dgm:t>
    </dgm:pt>
    <dgm:pt modelId="{93D99161-5F77-4744-BA22-07816C847C59}" type="sibTrans" cxnId="{C8738E84-F7CC-42EB-B72E-3A9DDC56CFDE}">
      <dgm:prSet/>
      <dgm:spPr>
        <a:solidFill>
          <a:srgbClr val="FFC000"/>
        </a:solidFill>
        <a:ln>
          <a:solidFill>
            <a:schemeClr val="accent1"/>
          </a:solidFill>
        </a:ln>
      </dgm:spPr>
      <dgm:t>
        <a:bodyPr/>
        <a:lstStyle/>
        <a:p>
          <a:endParaRPr lang="en-GB" b="1"/>
        </a:p>
      </dgm:t>
    </dgm:pt>
    <dgm:pt modelId="{36DA089E-5B3D-43E4-9469-5C53F071A567}">
      <dgm:prSet phldrT="[Text]" custT="1"/>
      <dgm:spPr>
        <a:solidFill>
          <a:srgbClr val="002060"/>
        </a:solidFill>
      </dgm:spPr>
      <dgm:t>
        <a:bodyPr/>
        <a:lstStyle/>
        <a:p>
          <a:pPr>
            <a:spcAft>
              <a:spcPts val="600"/>
            </a:spcAft>
          </a:pPr>
          <a:r>
            <a:rPr lang="en-GB" sz="2800" b="1" i="1" dirty="0" smtClean="0">
              <a:latin typeface="Verdana" pitchFamily="34" charset="0"/>
            </a:rPr>
            <a:t>Concrete </a:t>
          </a:r>
        </a:p>
        <a:p>
          <a:pPr>
            <a:spcAft>
              <a:spcPts val="600"/>
            </a:spcAft>
          </a:pPr>
          <a:r>
            <a:rPr lang="en-GB" sz="2800" b="1" i="1" dirty="0" smtClean="0">
              <a:latin typeface="Verdana" pitchFamily="34" charset="0"/>
            </a:rPr>
            <a:t>Results</a:t>
          </a:r>
          <a:endParaRPr lang="en-GB" sz="2800" b="1" i="1" dirty="0">
            <a:latin typeface="Verdana" pitchFamily="34" charset="0"/>
          </a:endParaRPr>
        </a:p>
      </dgm:t>
    </dgm:pt>
    <dgm:pt modelId="{9DAFDD86-8631-44C1-93AC-10E28E47BDAE}" type="parTrans" cxnId="{D04C578C-FF20-4514-B7A8-740C05165F45}">
      <dgm:prSet/>
      <dgm:spPr/>
      <dgm:t>
        <a:bodyPr/>
        <a:lstStyle/>
        <a:p>
          <a:endParaRPr lang="en-GB" b="1"/>
        </a:p>
      </dgm:t>
    </dgm:pt>
    <dgm:pt modelId="{0B1C7B0E-5C0A-4EB2-80A0-89275E95C108}" type="sibTrans" cxnId="{D04C578C-FF20-4514-B7A8-740C05165F45}">
      <dgm:prSet/>
      <dgm:spPr>
        <a:solidFill>
          <a:srgbClr val="FFC000"/>
        </a:solidFill>
      </dgm:spPr>
      <dgm:t>
        <a:bodyPr/>
        <a:lstStyle/>
        <a:p>
          <a:endParaRPr lang="en-GB" b="1"/>
        </a:p>
      </dgm:t>
    </dgm:pt>
    <dgm:pt modelId="{C7D5B54F-4995-4B6F-ABEF-C45120C2050C}" type="pres">
      <dgm:prSet presAssocID="{E45E1E67-CE18-4E19-BB11-B63B73E61B7C}" presName="Name0" presStyleCnt="0">
        <dgm:presLayoutVars>
          <dgm:dir/>
          <dgm:resizeHandles val="exact"/>
        </dgm:presLayoutVars>
      </dgm:prSet>
      <dgm:spPr/>
      <dgm:t>
        <a:bodyPr/>
        <a:lstStyle/>
        <a:p>
          <a:endParaRPr lang="en-GB"/>
        </a:p>
      </dgm:t>
    </dgm:pt>
    <dgm:pt modelId="{8FB1E57C-D61A-485D-9984-FB680621BB39}" type="pres">
      <dgm:prSet presAssocID="{E45E1E67-CE18-4E19-BB11-B63B73E61B7C}" presName="cycle" presStyleCnt="0"/>
      <dgm:spPr/>
    </dgm:pt>
    <dgm:pt modelId="{F444E4A2-E12C-4CD4-A799-2C507698F942}" type="pres">
      <dgm:prSet presAssocID="{02856413-0B01-4FDF-AF32-CFFF3411AA6F}" presName="nodeFirstNode" presStyleLbl="node1" presStyleIdx="0" presStyleCnt="3" custScaleX="108056">
        <dgm:presLayoutVars>
          <dgm:bulletEnabled val="1"/>
        </dgm:presLayoutVars>
      </dgm:prSet>
      <dgm:spPr/>
      <dgm:t>
        <a:bodyPr/>
        <a:lstStyle/>
        <a:p>
          <a:endParaRPr lang="en-GB"/>
        </a:p>
      </dgm:t>
    </dgm:pt>
    <dgm:pt modelId="{A066A153-B2D7-4172-9F9F-4069C8A0009C}" type="pres">
      <dgm:prSet presAssocID="{FF7BCE6E-AE3C-48A8-8D1D-66D82EC126AD}" presName="sibTransFirstNode" presStyleLbl="bgShp" presStyleIdx="0" presStyleCnt="1" custLinFactNeighborX="-504" custLinFactNeighborY="8666"/>
      <dgm:spPr/>
      <dgm:t>
        <a:bodyPr/>
        <a:lstStyle/>
        <a:p>
          <a:endParaRPr lang="en-GB"/>
        </a:p>
      </dgm:t>
    </dgm:pt>
    <dgm:pt modelId="{C685A9B2-BED8-4F35-8C70-93AB4B0D2784}" type="pres">
      <dgm:prSet presAssocID="{51648FB6-07D7-4CBA-8F81-C3FB9693F413}" presName="nodeFollowingNodes" presStyleLbl="node1" presStyleIdx="1" presStyleCnt="3" custScaleX="107548" custRadScaleRad="108094" custRadScaleInc="-24061">
        <dgm:presLayoutVars>
          <dgm:bulletEnabled val="1"/>
        </dgm:presLayoutVars>
      </dgm:prSet>
      <dgm:spPr/>
      <dgm:t>
        <a:bodyPr/>
        <a:lstStyle/>
        <a:p>
          <a:endParaRPr lang="en-GB"/>
        </a:p>
      </dgm:t>
    </dgm:pt>
    <dgm:pt modelId="{4A8641CE-922B-4800-AE89-5557B3A1ED00}" type="pres">
      <dgm:prSet presAssocID="{36DA089E-5B3D-43E4-9469-5C53F071A567}" presName="nodeFollowingNodes" presStyleLbl="node1" presStyleIdx="2" presStyleCnt="3" custScaleX="110376" custRadScaleRad="114107" custRadScaleInc="24553">
        <dgm:presLayoutVars>
          <dgm:bulletEnabled val="1"/>
        </dgm:presLayoutVars>
      </dgm:prSet>
      <dgm:spPr/>
      <dgm:t>
        <a:bodyPr/>
        <a:lstStyle/>
        <a:p>
          <a:endParaRPr lang="en-GB"/>
        </a:p>
      </dgm:t>
    </dgm:pt>
  </dgm:ptLst>
  <dgm:cxnLst>
    <dgm:cxn modelId="{52F7F9DE-6A16-4B61-A7E4-776498FF55B9}" srcId="{E45E1E67-CE18-4E19-BB11-B63B73E61B7C}" destId="{02856413-0B01-4FDF-AF32-CFFF3411AA6F}" srcOrd="0" destOrd="0" parTransId="{65D18BEA-D605-403B-825A-C8D6594A395E}" sibTransId="{FF7BCE6E-AE3C-48A8-8D1D-66D82EC126AD}"/>
    <dgm:cxn modelId="{9D990A97-67F2-244B-B962-ACAE3B83D2CA}" type="presOf" srcId="{02856413-0B01-4FDF-AF32-CFFF3411AA6F}" destId="{F444E4A2-E12C-4CD4-A799-2C507698F942}" srcOrd="0" destOrd="0" presId="urn:microsoft.com/office/officeart/2005/8/layout/cycle3"/>
    <dgm:cxn modelId="{C8738E84-F7CC-42EB-B72E-3A9DDC56CFDE}" srcId="{E45E1E67-CE18-4E19-BB11-B63B73E61B7C}" destId="{51648FB6-07D7-4CBA-8F81-C3FB9693F413}" srcOrd="1" destOrd="0" parTransId="{7FECBBE1-7180-4184-9A32-398CF53D31EC}" sibTransId="{93D99161-5F77-4744-BA22-07816C847C59}"/>
    <dgm:cxn modelId="{439C156F-41BB-924A-ABD0-E00559D5EAD3}" type="presOf" srcId="{E45E1E67-CE18-4E19-BB11-B63B73E61B7C}" destId="{C7D5B54F-4995-4B6F-ABEF-C45120C2050C}" srcOrd="0" destOrd="0" presId="urn:microsoft.com/office/officeart/2005/8/layout/cycle3"/>
    <dgm:cxn modelId="{D04C578C-FF20-4514-B7A8-740C05165F45}" srcId="{E45E1E67-CE18-4E19-BB11-B63B73E61B7C}" destId="{36DA089E-5B3D-43E4-9469-5C53F071A567}" srcOrd="2" destOrd="0" parTransId="{9DAFDD86-8631-44C1-93AC-10E28E47BDAE}" sibTransId="{0B1C7B0E-5C0A-4EB2-80A0-89275E95C108}"/>
    <dgm:cxn modelId="{F8BA718B-F027-B744-8538-AB31907DE1A2}" type="presOf" srcId="{FF7BCE6E-AE3C-48A8-8D1D-66D82EC126AD}" destId="{A066A153-B2D7-4172-9F9F-4069C8A0009C}" srcOrd="0" destOrd="0" presId="urn:microsoft.com/office/officeart/2005/8/layout/cycle3"/>
    <dgm:cxn modelId="{C2E4EDA2-CC41-CB4C-8367-0BCD6E39AB53}" type="presOf" srcId="{36DA089E-5B3D-43E4-9469-5C53F071A567}" destId="{4A8641CE-922B-4800-AE89-5557B3A1ED00}" srcOrd="0" destOrd="0" presId="urn:microsoft.com/office/officeart/2005/8/layout/cycle3"/>
    <dgm:cxn modelId="{4D55BFA9-6088-D24C-AB9A-0C385B1B346A}" type="presOf" srcId="{51648FB6-07D7-4CBA-8F81-C3FB9693F413}" destId="{C685A9B2-BED8-4F35-8C70-93AB4B0D2784}" srcOrd="0" destOrd="0" presId="urn:microsoft.com/office/officeart/2005/8/layout/cycle3"/>
    <dgm:cxn modelId="{9522FEB1-5CCF-2F44-BA43-2BBA678B062A}" type="presParOf" srcId="{C7D5B54F-4995-4B6F-ABEF-C45120C2050C}" destId="{8FB1E57C-D61A-485D-9984-FB680621BB39}" srcOrd="0" destOrd="0" presId="urn:microsoft.com/office/officeart/2005/8/layout/cycle3"/>
    <dgm:cxn modelId="{70812024-5CA8-004E-B66A-B87BB4CE0321}" type="presParOf" srcId="{8FB1E57C-D61A-485D-9984-FB680621BB39}" destId="{F444E4A2-E12C-4CD4-A799-2C507698F942}" srcOrd="0" destOrd="0" presId="urn:microsoft.com/office/officeart/2005/8/layout/cycle3"/>
    <dgm:cxn modelId="{7A63DC4E-710B-F04E-A059-5C74B8466AF8}" type="presParOf" srcId="{8FB1E57C-D61A-485D-9984-FB680621BB39}" destId="{A066A153-B2D7-4172-9F9F-4069C8A0009C}" srcOrd="1" destOrd="0" presId="urn:microsoft.com/office/officeart/2005/8/layout/cycle3"/>
    <dgm:cxn modelId="{62971657-21D4-8F4F-9EF3-2A84485422DE}" type="presParOf" srcId="{8FB1E57C-D61A-485D-9984-FB680621BB39}" destId="{C685A9B2-BED8-4F35-8C70-93AB4B0D2784}" srcOrd="2" destOrd="0" presId="urn:microsoft.com/office/officeart/2005/8/layout/cycle3"/>
    <dgm:cxn modelId="{E36B033E-C445-2141-83A0-479E45221CDD}" type="presParOf" srcId="{8FB1E57C-D61A-485D-9984-FB680621BB39}" destId="{4A8641CE-922B-4800-AE89-5557B3A1ED00}"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5E1E67-CE18-4E19-BB11-B63B73E61B7C}" type="doc">
      <dgm:prSet loTypeId="urn:microsoft.com/office/officeart/2005/8/layout/cycle3" loCatId="cycle" qsTypeId="urn:microsoft.com/office/officeart/2005/8/quickstyle/3d2" qsCatId="3D" csTypeId="urn:microsoft.com/office/officeart/2005/8/colors/colorful5" csCatId="colorful" phldr="1"/>
      <dgm:spPr/>
      <dgm:t>
        <a:bodyPr/>
        <a:lstStyle/>
        <a:p>
          <a:endParaRPr lang="en-GB"/>
        </a:p>
      </dgm:t>
    </dgm:pt>
    <dgm:pt modelId="{02856413-0B01-4FDF-AF32-CFFF3411AA6F}">
      <dgm:prSet phldrT="[Text]" custT="1"/>
      <dgm:spPr>
        <a:solidFill>
          <a:srgbClr val="002060"/>
        </a:solidFill>
        <a:ln>
          <a:solidFill>
            <a:srgbClr val="002060"/>
          </a:solidFill>
        </a:ln>
      </dgm:spPr>
      <dgm:t>
        <a:bodyPr/>
        <a:lstStyle/>
        <a:p>
          <a:r>
            <a:rPr lang="en-GB" sz="2800" b="1" i="1" dirty="0" smtClean="0">
              <a:latin typeface="Verdana" pitchFamily="34" charset="0"/>
            </a:rPr>
            <a:t>Clarity</a:t>
          </a:r>
          <a:endParaRPr lang="en-GB" sz="2800" b="1" i="1" dirty="0">
            <a:latin typeface="Verdana" pitchFamily="34" charset="0"/>
          </a:endParaRPr>
        </a:p>
      </dgm:t>
    </dgm:pt>
    <dgm:pt modelId="{65D18BEA-D605-403B-825A-C8D6594A395E}" type="parTrans" cxnId="{52F7F9DE-6A16-4B61-A7E4-776498FF55B9}">
      <dgm:prSet/>
      <dgm:spPr/>
      <dgm:t>
        <a:bodyPr/>
        <a:lstStyle/>
        <a:p>
          <a:endParaRPr lang="en-GB" b="1"/>
        </a:p>
      </dgm:t>
    </dgm:pt>
    <dgm:pt modelId="{FF7BCE6E-AE3C-48A8-8D1D-66D82EC126AD}" type="sibTrans" cxnId="{52F7F9DE-6A16-4B61-A7E4-776498FF55B9}">
      <dgm:prSet/>
      <dgm:spPr>
        <a:solidFill>
          <a:srgbClr val="FF6600"/>
        </a:solidFill>
        <a:ln>
          <a:solidFill>
            <a:srgbClr val="FF6600"/>
          </a:solidFill>
        </a:ln>
      </dgm:spPr>
      <dgm:t>
        <a:bodyPr/>
        <a:lstStyle/>
        <a:p>
          <a:endParaRPr lang="en-GB" b="1" dirty="0"/>
        </a:p>
      </dgm:t>
    </dgm:pt>
    <dgm:pt modelId="{51648FB6-07D7-4CBA-8F81-C3FB9693F413}">
      <dgm:prSet phldrT="[Text]" custT="1"/>
      <dgm:spPr>
        <a:solidFill>
          <a:srgbClr val="002060"/>
        </a:solidFill>
      </dgm:spPr>
      <dgm:t>
        <a:bodyPr/>
        <a:lstStyle/>
        <a:p>
          <a:pPr>
            <a:spcAft>
              <a:spcPts val="600"/>
            </a:spcAft>
          </a:pPr>
          <a:r>
            <a:rPr lang="en-GB" sz="2800" b="1" i="1" dirty="0" smtClean="0">
              <a:latin typeface="Verdana" pitchFamily="34" charset="0"/>
            </a:rPr>
            <a:t>Creativity</a:t>
          </a:r>
          <a:endParaRPr lang="en-GB" sz="2800" b="1" i="1" dirty="0">
            <a:latin typeface="Verdana" pitchFamily="34" charset="0"/>
          </a:endParaRPr>
        </a:p>
      </dgm:t>
    </dgm:pt>
    <dgm:pt modelId="{7FECBBE1-7180-4184-9A32-398CF53D31EC}" type="parTrans" cxnId="{C8738E84-F7CC-42EB-B72E-3A9DDC56CFDE}">
      <dgm:prSet/>
      <dgm:spPr/>
      <dgm:t>
        <a:bodyPr/>
        <a:lstStyle/>
        <a:p>
          <a:endParaRPr lang="en-GB" b="1"/>
        </a:p>
      </dgm:t>
    </dgm:pt>
    <dgm:pt modelId="{93D99161-5F77-4744-BA22-07816C847C59}" type="sibTrans" cxnId="{C8738E84-F7CC-42EB-B72E-3A9DDC56CFDE}">
      <dgm:prSet/>
      <dgm:spPr>
        <a:solidFill>
          <a:srgbClr val="FFC000"/>
        </a:solidFill>
        <a:ln>
          <a:solidFill>
            <a:schemeClr val="accent1"/>
          </a:solidFill>
        </a:ln>
      </dgm:spPr>
      <dgm:t>
        <a:bodyPr/>
        <a:lstStyle/>
        <a:p>
          <a:endParaRPr lang="en-GB" b="1"/>
        </a:p>
      </dgm:t>
    </dgm:pt>
    <dgm:pt modelId="{36DA089E-5B3D-43E4-9469-5C53F071A567}">
      <dgm:prSet phldrT="[Text]" custT="1"/>
      <dgm:spPr>
        <a:solidFill>
          <a:srgbClr val="002060"/>
        </a:solidFill>
      </dgm:spPr>
      <dgm:t>
        <a:bodyPr/>
        <a:lstStyle/>
        <a:p>
          <a:pPr>
            <a:spcAft>
              <a:spcPts val="600"/>
            </a:spcAft>
          </a:pPr>
          <a:r>
            <a:rPr lang="en-GB" sz="2800" b="1" i="1" dirty="0" smtClean="0">
              <a:latin typeface="Verdana" pitchFamily="34" charset="0"/>
            </a:rPr>
            <a:t>Concrete </a:t>
          </a:r>
        </a:p>
        <a:p>
          <a:pPr>
            <a:spcAft>
              <a:spcPts val="600"/>
            </a:spcAft>
          </a:pPr>
          <a:r>
            <a:rPr lang="en-GB" sz="2800" b="1" i="1" dirty="0" smtClean="0">
              <a:latin typeface="Verdana" pitchFamily="34" charset="0"/>
            </a:rPr>
            <a:t>Results</a:t>
          </a:r>
          <a:endParaRPr lang="en-GB" sz="2800" b="1" i="1" dirty="0">
            <a:latin typeface="Verdana" pitchFamily="34" charset="0"/>
          </a:endParaRPr>
        </a:p>
      </dgm:t>
    </dgm:pt>
    <dgm:pt modelId="{9DAFDD86-8631-44C1-93AC-10E28E47BDAE}" type="parTrans" cxnId="{D04C578C-FF20-4514-B7A8-740C05165F45}">
      <dgm:prSet/>
      <dgm:spPr/>
      <dgm:t>
        <a:bodyPr/>
        <a:lstStyle/>
        <a:p>
          <a:endParaRPr lang="en-GB" b="1"/>
        </a:p>
      </dgm:t>
    </dgm:pt>
    <dgm:pt modelId="{0B1C7B0E-5C0A-4EB2-80A0-89275E95C108}" type="sibTrans" cxnId="{D04C578C-FF20-4514-B7A8-740C05165F45}">
      <dgm:prSet/>
      <dgm:spPr>
        <a:solidFill>
          <a:srgbClr val="FFC000"/>
        </a:solidFill>
      </dgm:spPr>
      <dgm:t>
        <a:bodyPr/>
        <a:lstStyle/>
        <a:p>
          <a:endParaRPr lang="en-GB" b="1"/>
        </a:p>
      </dgm:t>
    </dgm:pt>
    <dgm:pt modelId="{C7D5B54F-4995-4B6F-ABEF-C45120C2050C}" type="pres">
      <dgm:prSet presAssocID="{E45E1E67-CE18-4E19-BB11-B63B73E61B7C}" presName="Name0" presStyleCnt="0">
        <dgm:presLayoutVars>
          <dgm:dir/>
          <dgm:resizeHandles val="exact"/>
        </dgm:presLayoutVars>
      </dgm:prSet>
      <dgm:spPr/>
      <dgm:t>
        <a:bodyPr/>
        <a:lstStyle/>
        <a:p>
          <a:endParaRPr lang="en-GB"/>
        </a:p>
      </dgm:t>
    </dgm:pt>
    <dgm:pt modelId="{8FB1E57C-D61A-485D-9984-FB680621BB39}" type="pres">
      <dgm:prSet presAssocID="{E45E1E67-CE18-4E19-BB11-B63B73E61B7C}" presName="cycle" presStyleCnt="0"/>
      <dgm:spPr/>
    </dgm:pt>
    <dgm:pt modelId="{F444E4A2-E12C-4CD4-A799-2C507698F942}" type="pres">
      <dgm:prSet presAssocID="{02856413-0B01-4FDF-AF32-CFFF3411AA6F}" presName="nodeFirstNode" presStyleLbl="node1" presStyleIdx="0" presStyleCnt="3" custScaleX="108056">
        <dgm:presLayoutVars>
          <dgm:bulletEnabled val="1"/>
        </dgm:presLayoutVars>
      </dgm:prSet>
      <dgm:spPr/>
      <dgm:t>
        <a:bodyPr/>
        <a:lstStyle/>
        <a:p>
          <a:endParaRPr lang="en-GB"/>
        </a:p>
      </dgm:t>
    </dgm:pt>
    <dgm:pt modelId="{A066A153-B2D7-4172-9F9F-4069C8A0009C}" type="pres">
      <dgm:prSet presAssocID="{FF7BCE6E-AE3C-48A8-8D1D-66D82EC126AD}" presName="sibTransFirstNode" presStyleLbl="bgShp" presStyleIdx="0" presStyleCnt="1" custLinFactNeighborX="-504" custLinFactNeighborY="8666"/>
      <dgm:spPr/>
      <dgm:t>
        <a:bodyPr/>
        <a:lstStyle/>
        <a:p>
          <a:endParaRPr lang="en-GB"/>
        </a:p>
      </dgm:t>
    </dgm:pt>
    <dgm:pt modelId="{C685A9B2-BED8-4F35-8C70-93AB4B0D2784}" type="pres">
      <dgm:prSet presAssocID="{51648FB6-07D7-4CBA-8F81-C3FB9693F413}" presName="nodeFollowingNodes" presStyleLbl="node1" presStyleIdx="1" presStyleCnt="3" custScaleX="107548" custRadScaleRad="108094" custRadScaleInc="-24061">
        <dgm:presLayoutVars>
          <dgm:bulletEnabled val="1"/>
        </dgm:presLayoutVars>
      </dgm:prSet>
      <dgm:spPr/>
      <dgm:t>
        <a:bodyPr/>
        <a:lstStyle/>
        <a:p>
          <a:endParaRPr lang="en-GB"/>
        </a:p>
      </dgm:t>
    </dgm:pt>
    <dgm:pt modelId="{4A8641CE-922B-4800-AE89-5557B3A1ED00}" type="pres">
      <dgm:prSet presAssocID="{36DA089E-5B3D-43E4-9469-5C53F071A567}" presName="nodeFollowingNodes" presStyleLbl="node1" presStyleIdx="2" presStyleCnt="3" custScaleX="110376" custRadScaleRad="114107" custRadScaleInc="24553">
        <dgm:presLayoutVars>
          <dgm:bulletEnabled val="1"/>
        </dgm:presLayoutVars>
      </dgm:prSet>
      <dgm:spPr/>
      <dgm:t>
        <a:bodyPr/>
        <a:lstStyle/>
        <a:p>
          <a:endParaRPr lang="en-GB"/>
        </a:p>
      </dgm:t>
    </dgm:pt>
  </dgm:ptLst>
  <dgm:cxnLst>
    <dgm:cxn modelId="{7F06C6E1-FC3E-C046-BDC1-820D9AFE5523}" type="presOf" srcId="{36DA089E-5B3D-43E4-9469-5C53F071A567}" destId="{4A8641CE-922B-4800-AE89-5557B3A1ED00}" srcOrd="0" destOrd="0" presId="urn:microsoft.com/office/officeart/2005/8/layout/cycle3"/>
    <dgm:cxn modelId="{C8738E84-F7CC-42EB-B72E-3A9DDC56CFDE}" srcId="{E45E1E67-CE18-4E19-BB11-B63B73E61B7C}" destId="{51648FB6-07D7-4CBA-8F81-C3FB9693F413}" srcOrd="1" destOrd="0" parTransId="{7FECBBE1-7180-4184-9A32-398CF53D31EC}" sibTransId="{93D99161-5F77-4744-BA22-07816C847C59}"/>
    <dgm:cxn modelId="{52F7F9DE-6A16-4B61-A7E4-776498FF55B9}" srcId="{E45E1E67-CE18-4E19-BB11-B63B73E61B7C}" destId="{02856413-0B01-4FDF-AF32-CFFF3411AA6F}" srcOrd="0" destOrd="0" parTransId="{65D18BEA-D605-403B-825A-C8D6594A395E}" sibTransId="{FF7BCE6E-AE3C-48A8-8D1D-66D82EC126AD}"/>
    <dgm:cxn modelId="{1328160B-0F60-CE46-888D-823E2D2B40E1}" type="presOf" srcId="{E45E1E67-CE18-4E19-BB11-B63B73E61B7C}" destId="{C7D5B54F-4995-4B6F-ABEF-C45120C2050C}" srcOrd="0" destOrd="0" presId="urn:microsoft.com/office/officeart/2005/8/layout/cycle3"/>
    <dgm:cxn modelId="{D04C578C-FF20-4514-B7A8-740C05165F45}" srcId="{E45E1E67-CE18-4E19-BB11-B63B73E61B7C}" destId="{36DA089E-5B3D-43E4-9469-5C53F071A567}" srcOrd="2" destOrd="0" parTransId="{9DAFDD86-8631-44C1-93AC-10E28E47BDAE}" sibTransId="{0B1C7B0E-5C0A-4EB2-80A0-89275E95C108}"/>
    <dgm:cxn modelId="{45375C14-B49E-1940-9140-2E36AF83762B}" type="presOf" srcId="{02856413-0B01-4FDF-AF32-CFFF3411AA6F}" destId="{F444E4A2-E12C-4CD4-A799-2C507698F942}" srcOrd="0" destOrd="0" presId="urn:microsoft.com/office/officeart/2005/8/layout/cycle3"/>
    <dgm:cxn modelId="{E91B62C8-8DA8-0848-BBC7-71575118CA28}" type="presOf" srcId="{FF7BCE6E-AE3C-48A8-8D1D-66D82EC126AD}" destId="{A066A153-B2D7-4172-9F9F-4069C8A0009C}" srcOrd="0" destOrd="0" presId="urn:microsoft.com/office/officeart/2005/8/layout/cycle3"/>
    <dgm:cxn modelId="{D4CFE362-FC7A-C540-B8B7-6563B343EEA1}" type="presOf" srcId="{51648FB6-07D7-4CBA-8F81-C3FB9693F413}" destId="{C685A9B2-BED8-4F35-8C70-93AB4B0D2784}" srcOrd="0" destOrd="0" presId="urn:microsoft.com/office/officeart/2005/8/layout/cycle3"/>
    <dgm:cxn modelId="{E7A81F11-56AD-D148-9494-E07976F5CE84}" type="presParOf" srcId="{C7D5B54F-4995-4B6F-ABEF-C45120C2050C}" destId="{8FB1E57C-D61A-485D-9984-FB680621BB39}" srcOrd="0" destOrd="0" presId="urn:microsoft.com/office/officeart/2005/8/layout/cycle3"/>
    <dgm:cxn modelId="{31DA3D33-8758-7D4C-B26F-340A9BC2EF5A}" type="presParOf" srcId="{8FB1E57C-D61A-485D-9984-FB680621BB39}" destId="{F444E4A2-E12C-4CD4-A799-2C507698F942}" srcOrd="0" destOrd="0" presId="urn:microsoft.com/office/officeart/2005/8/layout/cycle3"/>
    <dgm:cxn modelId="{38FB8D3F-D071-6942-9ED2-03A6FF623D54}" type="presParOf" srcId="{8FB1E57C-D61A-485D-9984-FB680621BB39}" destId="{A066A153-B2D7-4172-9F9F-4069C8A0009C}" srcOrd="1" destOrd="0" presId="urn:microsoft.com/office/officeart/2005/8/layout/cycle3"/>
    <dgm:cxn modelId="{89688000-1814-BA41-A57D-CDCFF015BD4D}" type="presParOf" srcId="{8FB1E57C-D61A-485D-9984-FB680621BB39}" destId="{C685A9B2-BED8-4F35-8C70-93AB4B0D2784}" srcOrd="2" destOrd="0" presId="urn:microsoft.com/office/officeart/2005/8/layout/cycle3"/>
    <dgm:cxn modelId="{24A42C2B-C375-DE4B-B71B-93E1044156A3}" type="presParOf" srcId="{8FB1E57C-D61A-485D-9984-FB680621BB39}" destId="{4A8641CE-922B-4800-AE89-5557B3A1ED00}"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66A153-B2D7-4172-9F9F-4069C8A0009C}">
      <dsp:nvSpPr>
        <dsp:cNvPr id="0" name=""/>
        <dsp:cNvSpPr/>
      </dsp:nvSpPr>
      <dsp:spPr>
        <a:xfrm>
          <a:off x="2093286" y="-80462"/>
          <a:ext cx="4528823" cy="4528823"/>
        </a:xfrm>
        <a:prstGeom prst="circularArrow">
          <a:avLst>
            <a:gd name="adj1" fmla="val 5689"/>
            <a:gd name="adj2" fmla="val 340510"/>
            <a:gd name="adj3" fmla="val 11928375"/>
            <a:gd name="adj4" fmla="val 18634636"/>
            <a:gd name="adj5" fmla="val 5908"/>
          </a:avLst>
        </a:prstGeom>
        <a:solidFill>
          <a:srgbClr val="FF6600"/>
        </a:solidFill>
        <a:ln>
          <a:solidFill>
            <a:srgbClr val="FF6600"/>
          </a:solid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444E4A2-E12C-4CD4-A799-2C507698F942}">
      <dsp:nvSpPr>
        <dsp:cNvPr id="0" name=""/>
        <dsp:cNvSpPr/>
      </dsp:nvSpPr>
      <dsp:spPr>
        <a:xfrm>
          <a:off x="2637725" y="237"/>
          <a:ext cx="3485597" cy="1612866"/>
        </a:xfrm>
        <a:prstGeom prst="roundRect">
          <a:avLst/>
        </a:prstGeom>
        <a:solidFill>
          <a:srgbClr val="002060"/>
        </a:solidFill>
        <a:ln>
          <a:solidFill>
            <a:srgbClr val="00206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i="1" kern="1200" dirty="0" smtClean="0">
              <a:latin typeface="Verdana" pitchFamily="34" charset="0"/>
            </a:rPr>
            <a:t>Clarity</a:t>
          </a:r>
          <a:endParaRPr lang="en-GB" sz="2800" b="1" i="1" kern="1200" dirty="0">
            <a:latin typeface="Verdana" pitchFamily="34" charset="0"/>
          </a:endParaRPr>
        </a:p>
      </dsp:txBody>
      <dsp:txXfrm>
        <a:off x="2637725" y="237"/>
        <a:ext cx="3485597" cy="1612866"/>
      </dsp:txXfrm>
    </dsp:sp>
    <dsp:sp modelId="{C685A9B2-BED8-4F35-8C70-93AB4B0D2784}">
      <dsp:nvSpPr>
        <dsp:cNvPr id="0" name=""/>
        <dsp:cNvSpPr/>
      </dsp:nvSpPr>
      <dsp:spPr>
        <a:xfrm>
          <a:off x="4765635" y="2293154"/>
          <a:ext cx="3469210"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Creativity</a:t>
          </a:r>
          <a:endParaRPr lang="en-GB" sz="2800" b="1" i="1" kern="1200" dirty="0">
            <a:latin typeface="Verdana" pitchFamily="34" charset="0"/>
          </a:endParaRPr>
        </a:p>
      </dsp:txBody>
      <dsp:txXfrm>
        <a:off x="4765635" y="2293154"/>
        <a:ext cx="3469210" cy="1612866"/>
      </dsp:txXfrm>
    </dsp:sp>
    <dsp:sp modelId="{4A8641CE-922B-4800-AE89-5557B3A1ED00}">
      <dsp:nvSpPr>
        <dsp:cNvPr id="0" name=""/>
        <dsp:cNvSpPr/>
      </dsp:nvSpPr>
      <dsp:spPr>
        <a:xfrm>
          <a:off x="360205" y="2293148"/>
          <a:ext cx="3560434"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Concrete </a:t>
          </a:r>
        </a:p>
        <a:p>
          <a:pPr lvl="0" algn="ctr" defTabSz="1244600">
            <a:lnSpc>
              <a:spcPct val="90000"/>
            </a:lnSpc>
            <a:spcBef>
              <a:spcPct val="0"/>
            </a:spcBef>
            <a:spcAft>
              <a:spcPts val="600"/>
            </a:spcAft>
          </a:pPr>
          <a:r>
            <a:rPr lang="en-GB" sz="2800" b="1" i="1" kern="1200" dirty="0" smtClean="0">
              <a:latin typeface="Verdana" pitchFamily="34" charset="0"/>
            </a:rPr>
            <a:t>Results</a:t>
          </a:r>
          <a:endParaRPr lang="en-GB" sz="2800" b="1" i="1" kern="1200" dirty="0">
            <a:latin typeface="Verdana" pitchFamily="34" charset="0"/>
          </a:endParaRPr>
        </a:p>
      </dsp:txBody>
      <dsp:txXfrm>
        <a:off x="360205" y="2293148"/>
        <a:ext cx="3560434" cy="16128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66A153-B2D7-4172-9F9F-4069C8A0009C}">
      <dsp:nvSpPr>
        <dsp:cNvPr id="0" name=""/>
        <dsp:cNvSpPr/>
      </dsp:nvSpPr>
      <dsp:spPr>
        <a:xfrm>
          <a:off x="2093286" y="-80462"/>
          <a:ext cx="4528823" cy="4528823"/>
        </a:xfrm>
        <a:prstGeom prst="circularArrow">
          <a:avLst>
            <a:gd name="adj1" fmla="val 5689"/>
            <a:gd name="adj2" fmla="val 340510"/>
            <a:gd name="adj3" fmla="val 11928375"/>
            <a:gd name="adj4" fmla="val 18634636"/>
            <a:gd name="adj5" fmla="val 5908"/>
          </a:avLst>
        </a:prstGeom>
        <a:solidFill>
          <a:srgbClr val="FF6600"/>
        </a:solidFill>
        <a:ln>
          <a:solidFill>
            <a:srgbClr val="FF6600"/>
          </a:solid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444E4A2-E12C-4CD4-A799-2C507698F942}">
      <dsp:nvSpPr>
        <dsp:cNvPr id="0" name=""/>
        <dsp:cNvSpPr/>
      </dsp:nvSpPr>
      <dsp:spPr>
        <a:xfrm>
          <a:off x="2637725" y="237"/>
          <a:ext cx="3485597" cy="1612866"/>
        </a:xfrm>
        <a:prstGeom prst="roundRect">
          <a:avLst/>
        </a:prstGeom>
        <a:solidFill>
          <a:srgbClr val="002060"/>
        </a:solidFill>
        <a:ln>
          <a:solidFill>
            <a:srgbClr val="00206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i="1" kern="1200" dirty="0" smtClean="0">
              <a:latin typeface="Verdana" pitchFamily="34" charset="0"/>
            </a:rPr>
            <a:t>Clarity</a:t>
          </a:r>
          <a:endParaRPr lang="en-GB" sz="2800" b="1" i="1" kern="1200" dirty="0">
            <a:latin typeface="Verdana" pitchFamily="34" charset="0"/>
          </a:endParaRPr>
        </a:p>
      </dsp:txBody>
      <dsp:txXfrm>
        <a:off x="2637725" y="237"/>
        <a:ext cx="3485597" cy="1612866"/>
      </dsp:txXfrm>
    </dsp:sp>
    <dsp:sp modelId="{C685A9B2-BED8-4F35-8C70-93AB4B0D2784}">
      <dsp:nvSpPr>
        <dsp:cNvPr id="0" name=""/>
        <dsp:cNvSpPr/>
      </dsp:nvSpPr>
      <dsp:spPr>
        <a:xfrm>
          <a:off x="4765635" y="2293154"/>
          <a:ext cx="3469210"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Creativity</a:t>
          </a:r>
          <a:endParaRPr lang="en-GB" sz="2800" b="1" i="1" kern="1200" dirty="0">
            <a:latin typeface="Verdana" pitchFamily="34" charset="0"/>
          </a:endParaRPr>
        </a:p>
      </dsp:txBody>
      <dsp:txXfrm>
        <a:off x="4765635" y="2293154"/>
        <a:ext cx="3469210" cy="1612866"/>
      </dsp:txXfrm>
    </dsp:sp>
    <dsp:sp modelId="{4A8641CE-922B-4800-AE89-5557B3A1ED00}">
      <dsp:nvSpPr>
        <dsp:cNvPr id="0" name=""/>
        <dsp:cNvSpPr/>
      </dsp:nvSpPr>
      <dsp:spPr>
        <a:xfrm>
          <a:off x="360205" y="2293148"/>
          <a:ext cx="3560434"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Concrete </a:t>
          </a:r>
        </a:p>
        <a:p>
          <a:pPr lvl="0" algn="ctr" defTabSz="1244600">
            <a:lnSpc>
              <a:spcPct val="90000"/>
            </a:lnSpc>
            <a:spcBef>
              <a:spcPct val="0"/>
            </a:spcBef>
            <a:spcAft>
              <a:spcPts val="600"/>
            </a:spcAft>
          </a:pPr>
          <a:r>
            <a:rPr lang="en-GB" sz="2800" b="1" i="1" kern="1200" dirty="0" smtClean="0">
              <a:latin typeface="Verdana" pitchFamily="34" charset="0"/>
            </a:rPr>
            <a:t>Results</a:t>
          </a:r>
          <a:endParaRPr lang="en-GB" sz="2800" b="1" i="1" kern="1200" dirty="0">
            <a:latin typeface="Verdana" pitchFamily="34" charset="0"/>
          </a:endParaRPr>
        </a:p>
      </dsp:txBody>
      <dsp:txXfrm>
        <a:off x="360205" y="2293148"/>
        <a:ext cx="3560434" cy="16128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66A153-B2D7-4172-9F9F-4069C8A0009C}">
      <dsp:nvSpPr>
        <dsp:cNvPr id="0" name=""/>
        <dsp:cNvSpPr/>
      </dsp:nvSpPr>
      <dsp:spPr>
        <a:xfrm>
          <a:off x="2093286" y="-80462"/>
          <a:ext cx="4528823" cy="4528823"/>
        </a:xfrm>
        <a:prstGeom prst="circularArrow">
          <a:avLst>
            <a:gd name="adj1" fmla="val 5689"/>
            <a:gd name="adj2" fmla="val 340510"/>
            <a:gd name="adj3" fmla="val 11928375"/>
            <a:gd name="adj4" fmla="val 18634636"/>
            <a:gd name="adj5" fmla="val 5908"/>
          </a:avLst>
        </a:prstGeom>
        <a:solidFill>
          <a:srgbClr val="FF6600"/>
        </a:solidFill>
        <a:ln>
          <a:solidFill>
            <a:srgbClr val="FF6600"/>
          </a:solid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444E4A2-E12C-4CD4-A799-2C507698F942}">
      <dsp:nvSpPr>
        <dsp:cNvPr id="0" name=""/>
        <dsp:cNvSpPr/>
      </dsp:nvSpPr>
      <dsp:spPr>
        <a:xfrm>
          <a:off x="2637725" y="237"/>
          <a:ext cx="3485597" cy="1612866"/>
        </a:xfrm>
        <a:prstGeom prst="roundRect">
          <a:avLst/>
        </a:prstGeom>
        <a:solidFill>
          <a:srgbClr val="002060"/>
        </a:solidFill>
        <a:ln>
          <a:solidFill>
            <a:srgbClr val="00206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i="1" kern="1200" dirty="0" smtClean="0">
              <a:latin typeface="Verdana" pitchFamily="34" charset="0"/>
            </a:rPr>
            <a:t>Clarity</a:t>
          </a:r>
          <a:endParaRPr lang="en-GB" sz="2800" b="1" i="1" kern="1200" dirty="0">
            <a:latin typeface="Verdana" pitchFamily="34" charset="0"/>
          </a:endParaRPr>
        </a:p>
      </dsp:txBody>
      <dsp:txXfrm>
        <a:off x="2637725" y="237"/>
        <a:ext cx="3485597" cy="1612866"/>
      </dsp:txXfrm>
    </dsp:sp>
    <dsp:sp modelId="{C685A9B2-BED8-4F35-8C70-93AB4B0D2784}">
      <dsp:nvSpPr>
        <dsp:cNvPr id="0" name=""/>
        <dsp:cNvSpPr/>
      </dsp:nvSpPr>
      <dsp:spPr>
        <a:xfrm>
          <a:off x="4765635" y="2293154"/>
          <a:ext cx="3469210"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Creativity</a:t>
          </a:r>
          <a:endParaRPr lang="en-GB" sz="2800" b="1" i="1" kern="1200" dirty="0">
            <a:latin typeface="Verdana" pitchFamily="34" charset="0"/>
          </a:endParaRPr>
        </a:p>
      </dsp:txBody>
      <dsp:txXfrm>
        <a:off x="4765635" y="2293154"/>
        <a:ext cx="3469210" cy="1612866"/>
      </dsp:txXfrm>
    </dsp:sp>
    <dsp:sp modelId="{4A8641CE-922B-4800-AE89-5557B3A1ED00}">
      <dsp:nvSpPr>
        <dsp:cNvPr id="0" name=""/>
        <dsp:cNvSpPr/>
      </dsp:nvSpPr>
      <dsp:spPr>
        <a:xfrm>
          <a:off x="360205" y="2293148"/>
          <a:ext cx="3560434" cy="161286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600"/>
            </a:spcAft>
          </a:pPr>
          <a:r>
            <a:rPr lang="en-GB" sz="2800" b="1" i="1" kern="1200" dirty="0" smtClean="0">
              <a:latin typeface="Verdana" pitchFamily="34" charset="0"/>
            </a:rPr>
            <a:t>Concrete </a:t>
          </a:r>
        </a:p>
        <a:p>
          <a:pPr lvl="0" algn="ctr" defTabSz="1244600">
            <a:lnSpc>
              <a:spcPct val="90000"/>
            </a:lnSpc>
            <a:spcBef>
              <a:spcPct val="0"/>
            </a:spcBef>
            <a:spcAft>
              <a:spcPts val="600"/>
            </a:spcAft>
          </a:pPr>
          <a:r>
            <a:rPr lang="en-GB" sz="2800" b="1" i="1" kern="1200" dirty="0" smtClean="0">
              <a:latin typeface="Verdana" pitchFamily="34" charset="0"/>
            </a:rPr>
            <a:t>Results</a:t>
          </a:r>
          <a:endParaRPr lang="en-GB" sz="2800" b="1" i="1" kern="1200" dirty="0">
            <a:latin typeface="Verdana" pitchFamily="34" charset="0"/>
          </a:endParaRPr>
        </a:p>
      </dsp:txBody>
      <dsp:txXfrm>
        <a:off x="360205" y="2293148"/>
        <a:ext cx="3560434" cy="161286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94AC5-C36B-C142-9505-CAB26AD5E0EE}" type="datetimeFigureOut">
              <a:rPr lang="en-US" smtClean="0"/>
              <a:pPr/>
              <a:t>4/23/12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1078E-88D3-A940-978D-DB0119BD41E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charset="-128"/>
              <a:cs typeface="ＭＳ Ｐゴシック" charset="-128"/>
            </a:endParaRPr>
          </a:p>
        </p:txBody>
      </p:sp>
      <p:sp>
        <p:nvSpPr>
          <p:cNvPr id="203780" name="Slide Number Placeholder 3"/>
          <p:cNvSpPr>
            <a:spLocks noGrp="1"/>
          </p:cNvSpPr>
          <p:nvPr>
            <p:ph type="sldNum" sz="quarter" idx="5"/>
          </p:nvPr>
        </p:nvSpPr>
        <p:spPr bwMode="auto">
          <a:noFill/>
          <a:ln>
            <a:miter lim="800000"/>
            <a:headEnd/>
            <a:tailEnd/>
          </a:ln>
        </p:spPr>
        <p:txBody>
          <a:bodyPr/>
          <a:lstStyle/>
          <a:p>
            <a:fld id="{83C37227-D999-B645-96E0-2E945D90A3AD}" type="slidenum">
              <a:rPr lang="en-GB" smtClean="0"/>
              <a:pPr/>
              <a:t>24</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charset="-128"/>
              <a:cs typeface="ＭＳ Ｐゴシック" charset="-128"/>
            </a:endParaRPr>
          </a:p>
        </p:txBody>
      </p:sp>
      <p:sp>
        <p:nvSpPr>
          <p:cNvPr id="208900" name="Slide Number Placeholder 3"/>
          <p:cNvSpPr>
            <a:spLocks noGrp="1"/>
          </p:cNvSpPr>
          <p:nvPr>
            <p:ph type="sldNum" sz="quarter" idx="5"/>
          </p:nvPr>
        </p:nvSpPr>
        <p:spPr bwMode="auto">
          <a:noFill/>
          <a:ln>
            <a:miter lim="800000"/>
            <a:headEnd/>
            <a:tailEnd/>
          </a:ln>
        </p:spPr>
        <p:txBody>
          <a:bodyPr/>
          <a:lstStyle/>
          <a:p>
            <a:fld id="{9F87B9EE-E460-0241-8346-708625172EEA}" type="slidenum">
              <a:rPr lang="en-GB" smtClean="0"/>
              <a:pPr/>
              <a:t>33</a:t>
            </a:fld>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charset="-128"/>
              <a:cs typeface="ＭＳ Ｐゴシック" charset="-128"/>
            </a:endParaRPr>
          </a:p>
        </p:txBody>
      </p:sp>
      <p:sp>
        <p:nvSpPr>
          <p:cNvPr id="203780" name="Slide Number Placeholder 3"/>
          <p:cNvSpPr>
            <a:spLocks noGrp="1"/>
          </p:cNvSpPr>
          <p:nvPr>
            <p:ph type="sldNum" sz="quarter" idx="5"/>
          </p:nvPr>
        </p:nvSpPr>
        <p:spPr bwMode="auto">
          <a:noFill/>
          <a:ln>
            <a:miter lim="800000"/>
            <a:headEnd/>
            <a:tailEnd/>
          </a:ln>
        </p:spPr>
        <p:txBody>
          <a:bodyPr/>
          <a:lstStyle/>
          <a:p>
            <a:fld id="{83C37227-D999-B645-96E0-2E945D90A3AD}" type="slidenum">
              <a:rPr lang="en-GB" smtClean="0"/>
              <a:pPr/>
              <a:t>43</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charset="-128"/>
              <a:cs typeface="ＭＳ Ｐゴシック" charset="-128"/>
            </a:endParaRPr>
          </a:p>
        </p:txBody>
      </p:sp>
      <p:sp>
        <p:nvSpPr>
          <p:cNvPr id="208900" name="Slide Number Placeholder 3"/>
          <p:cNvSpPr>
            <a:spLocks noGrp="1"/>
          </p:cNvSpPr>
          <p:nvPr>
            <p:ph type="sldNum" sz="quarter" idx="5"/>
          </p:nvPr>
        </p:nvSpPr>
        <p:spPr bwMode="auto">
          <a:noFill/>
          <a:ln>
            <a:miter lim="800000"/>
            <a:headEnd/>
            <a:tailEnd/>
          </a:ln>
        </p:spPr>
        <p:txBody>
          <a:bodyPr/>
          <a:lstStyle/>
          <a:p>
            <a:fld id="{9F87B9EE-E460-0241-8346-708625172EEA}" type="slidenum">
              <a:rPr lang="en-GB" smtClean="0"/>
              <a:pPr/>
              <a:t>52</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F9E38D-B04F-9A47-8830-0B0DD42F5590}" type="datetimeFigureOut">
              <a:rPr lang="en-US" smtClean="0"/>
              <a:pPr/>
              <a:t>4/23/12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80A1B-BB95-0A45-9460-0BD1B48462B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9E38D-B04F-9A47-8830-0B0DD42F5590}" type="datetimeFigureOut">
              <a:rPr lang="en-US" smtClean="0"/>
              <a:pPr/>
              <a:t>4/23/12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80A1B-BB95-0A45-9460-0BD1B4846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724267" y="1060860"/>
            <a:ext cx="7810161" cy="2985433"/>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2800" i="1" dirty="0" smtClean="0">
              <a:latin typeface="Verdana" charset="0"/>
            </a:endParaRPr>
          </a:p>
          <a:p>
            <a:pPr algn="ctr">
              <a:defRPr/>
            </a:pPr>
            <a:r>
              <a:rPr lang="en-GB" sz="4400" i="1" dirty="0" smtClean="0">
                <a:latin typeface="Verdana" charset="0"/>
              </a:rPr>
              <a:t>The Creative </a:t>
            </a:r>
          </a:p>
          <a:p>
            <a:pPr algn="ctr">
              <a:defRPr/>
            </a:pPr>
            <a:r>
              <a:rPr lang="en-GB" sz="4400" i="1" dirty="0" smtClean="0">
                <a:latin typeface="Verdana" charset="0"/>
              </a:rPr>
              <a:t>Problem </a:t>
            </a:r>
          </a:p>
          <a:p>
            <a:pPr algn="ctr">
              <a:defRPr/>
            </a:pPr>
            <a:r>
              <a:rPr lang="en-GB" sz="4400" i="1" dirty="0" smtClean="0">
                <a:latin typeface="Verdana" charset="0"/>
              </a:rPr>
              <a:t>Solving Pack</a:t>
            </a:r>
          </a:p>
          <a:p>
            <a:pPr algn="ctr">
              <a:defRPr/>
            </a:pPr>
            <a:endParaRPr lang="en-GB" sz="2800" i="1" dirty="0">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712173" y="715960"/>
            <a:ext cx="7810161" cy="1631216"/>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3600" i="1" dirty="0" smtClean="0">
              <a:latin typeface="Verdana" charset="0"/>
            </a:endParaRPr>
          </a:p>
          <a:p>
            <a:pPr algn="ctr">
              <a:defRPr/>
            </a:pPr>
            <a:r>
              <a:rPr lang="en-GB" sz="3600" i="1" dirty="0" smtClean="0">
                <a:latin typeface="Verdana" charset="0"/>
              </a:rPr>
              <a:t>Creativity</a:t>
            </a:r>
          </a:p>
          <a:p>
            <a:pPr algn="ctr">
              <a:defRPr/>
            </a:pPr>
            <a:endParaRPr lang="en-GB" sz="2800" i="1" dirty="0">
              <a:latin typeface="Verdana" charset="0"/>
            </a:endParaRPr>
          </a:p>
        </p:txBody>
      </p:sp>
      <p:sp>
        <p:nvSpPr>
          <p:cNvPr id="6" name="Rectangle 5"/>
          <p:cNvSpPr/>
          <p:nvPr/>
        </p:nvSpPr>
        <p:spPr>
          <a:xfrm>
            <a:off x="712173" y="3486662"/>
            <a:ext cx="7810160" cy="812188"/>
          </a:xfrm>
          <a:prstGeom prst="rect">
            <a:avLst/>
          </a:prstGeom>
        </p:spPr>
        <p:txBody>
          <a:bodyPr wrap="square">
            <a:spAutoFit/>
          </a:bodyPr>
          <a:lstStyle/>
          <a:p>
            <a:pPr indent="-342900">
              <a:lnSpc>
                <a:spcPts val="2800"/>
              </a:lnSpc>
            </a:pPr>
            <a:r>
              <a:rPr lang="en-GB" sz="2400" i="1" dirty="0" smtClean="0">
                <a:latin typeface="Verdana" charset="0"/>
              </a:rPr>
              <a:t>People are invited to work through the following themes at this stage.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p:nvPr/>
        </p:nvSpPr>
        <p:spPr>
          <a:xfrm>
            <a:off x="515156" y="155762"/>
            <a:ext cx="8314360" cy="6507337"/>
          </a:xfrm>
          <a:prstGeom prst="rect">
            <a:avLst/>
          </a:prstGeom>
        </p:spPr>
        <p:txBody>
          <a:bodyPr wrap="square">
            <a:spAutoFit/>
          </a:bodyPr>
          <a:lstStyle/>
          <a:p>
            <a:pPr indent="-342900" algn="ctr">
              <a:lnSpc>
                <a:spcPts val="2500"/>
              </a:lnSpc>
            </a:pPr>
            <a:r>
              <a:rPr lang="en-GB" sz="2400" i="1" dirty="0" smtClean="0">
                <a:latin typeface="Verdana" charset="0"/>
              </a:rPr>
              <a:t>Choices</a:t>
            </a:r>
          </a:p>
          <a:p>
            <a:pPr indent="-342900">
              <a:lnSpc>
                <a:spcPts val="2500"/>
              </a:lnSpc>
            </a:pPr>
            <a:endParaRPr lang="en-GB" i="1" dirty="0" smtClean="0">
              <a:latin typeface="Verdana" charset="0"/>
            </a:endParaRPr>
          </a:p>
          <a:p>
            <a:pPr indent="-342900">
              <a:lnSpc>
                <a:spcPts val="2500"/>
              </a:lnSpc>
            </a:pPr>
            <a:r>
              <a:rPr lang="en-GB" sz="2200" i="1" dirty="0" smtClean="0">
                <a:latin typeface="Verdana" charset="0"/>
              </a:rPr>
              <a:t>People are invited to describe the potential options they have for tackling the situation. For example:</a:t>
            </a:r>
          </a:p>
          <a:p>
            <a:pPr indent="-342900">
              <a:lnSpc>
                <a:spcPts val="2500"/>
              </a:lnSpc>
            </a:pPr>
            <a:endParaRPr lang="en-GB" sz="2200" i="1" dirty="0" smtClean="0">
              <a:latin typeface="Verdana" charset="0"/>
            </a:endParaRPr>
          </a:p>
          <a:p>
            <a:pPr indent="-342900">
              <a:lnSpc>
                <a:spcPts val="2500"/>
              </a:lnSpc>
            </a:pPr>
            <a:r>
              <a:rPr lang="en-GB" sz="2200" i="1" dirty="0" smtClean="0">
                <a:latin typeface="Verdana" charset="0"/>
              </a:rPr>
              <a:t>Option A is: To ____. </a:t>
            </a:r>
          </a:p>
          <a:p>
            <a:pPr indent="-342900">
              <a:lnSpc>
                <a:spcPts val="2500"/>
              </a:lnSpc>
            </a:pPr>
            <a:endParaRPr lang="en-GB" sz="2200" i="1" dirty="0" smtClean="0">
              <a:latin typeface="Verdana" charset="0"/>
            </a:endParaRPr>
          </a:p>
          <a:p>
            <a:pPr indent="-342900">
              <a:lnSpc>
                <a:spcPts val="2500"/>
              </a:lnSpc>
            </a:pPr>
            <a:r>
              <a:rPr lang="en-GB" sz="2200" i="1" dirty="0" smtClean="0">
                <a:latin typeface="Verdana" charset="0"/>
              </a:rPr>
              <a:t>Option B is: To ____. </a:t>
            </a:r>
          </a:p>
          <a:p>
            <a:pPr indent="-342900">
              <a:lnSpc>
                <a:spcPts val="2500"/>
              </a:lnSpc>
            </a:pPr>
            <a:endParaRPr lang="en-GB" sz="2200" i="1" dirty="0" smtClean="0">
              <a:latin typeface="Verdana" charset="0"/>
            </a:endParaRPr>
          </a:p>
          <a:p>
            <a:pPr indent="-342900">
              <a:lnSpc>
                <a:spcPts val="2500"/>
              </a:lnSpc>
            </a:pPr>
            <a:r>
              <a:rPr lang="en-GB" sz="2200" i="1" dirty="0" smtClean="0">
                <a:latin typeface="Verdana" charset="0"/>
              </a:rPr>
              <a:t>Option C is: To ____. </a:t>
            </a:r>
          </a:p>
          <a:p>
            <a:pPr indent="-342900">
              <a:lnSpc>
                <a:spcPts val="2500"/>
              </a:lnSpc>
            </a:pPr>
            <a:endParaRPr lang="en-GB" sz="2200" i="1" dirty="0" smtClean="0">
              <a:latin typeface="Verdana" charset="0"/>
            </a:endParaRPr>
          </a:p>
          <a:p>
            <a:pPr indent="-342900">
              <a:lnSpc>
                <a:spcPts val="2500"/>
              </a:lnSpc>
            </a:pPr>
            <a:r>
              <a:rPr lang="en-GB" sz="2200" i="1" dirty="0" smtClean="0">
                <a:latin typeface="Verdana" charset="0"/>
              </a:rPr>
              <a:t>It is good to outline all the possible options, even those they are not going to pursue. This helps to clear the mind and get those options out of the way.</a:t>
            </a:r>
          </a:p>
          <a:p>
            <a:pPr indent="-342900">
              <a:lnSpc>
                <a:spcPts val="2500"/>
              </a:lnSpc>
            </a:pPr>
            <a:endParaRPr lang="en-GB" sz="2200" i="1" dirty="0" smtClean="0">
              <a:latin typeface="Verdana" charset="0"/>
            </a:endParaRPr>
          </a:p>
          <a:p>
            <a:pPr indent="-342900" algn="ctr">
              <a:lnSpc>
                <a:spcPts val="2500"/>
              </a:lnSpc>
            </a:pPr>
            <a:r>
              <a:rPr lang="en-GB" sz="2400" i="1" dirty="0" smtClean="0">
                <a:latin typeface="Verdana" charset="0"/>
              </a:rPr>
              <a:t>Consequences</a:t>
            </a:r>
          </a:p>
          <a:p>
            <a:pPr indent="-342900">
              <a:lnSpc>
                <a:spcPts val="2500"/>
              </a:lnSpc>
            </a:pPr>
            <a:endParaRPr lang="en-GB" sz="2400" i="1" dirty="0" smtClean="0">
              <a:latin typeface="Verdana" charset="0"/>
            </a:endParaRPr>
          </a:p>
          <a:p>
            <a:pPr indent="-342900">
              <a:lnSpc>
                <a:spcPts val="2500"/>
              </a:lnSpc>
            </a:pPr>
            <a:r>
              <a:rPr lang="en-GB" sz="2200" i="1" dirty="0" smtClean="0">
                <a:latin typeface="Verdana" charset="0"/>
              </a:rPr>
              <a:t>People are invited to describe the pluses and minuses of each option. They can also list the attractiveness of each option. They can do this on a scale 0 – 10.</a:t>
            </a:r>
            <a:endParaRPr lang="en-GB" sz="2200" i="1" dirty="0">
              <a:latin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6"/>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347580" y="214290"/>
            <a:ext cx="8381694" cy="584776"/>
          </a:xfrm>
          <a:prstGeom prst="rect">
            <a:avLst/>
          </a:prstGeom>
          <a:solidFill>
            <a:schemeClr val="tx2">
              <a:lumMod val="20000"/>
              <a:lumOff val="80000"/>
            </a:schemeClr>
          </a:solidFill>
        </p:spPr>
        <p:style>
          <a:lnRef idx="0">
            <a:schemeClr val="accent1"/>
          </a:lnRef>
          <a:fillRef idx="3">
            <a:schemeClr val="accent1"/>
          </a:fillRef>
          <a:effectRef idx="3">
            <a:schemeClr val="accent1"/>
          </a:effectRef>
          <a:fontRef idx="minor">
            <a:schemeClr val="lt1"/>
          </a:fontRef>
        </p:style>
        <p:txBody>
          <a:bodyPr wrap="square">
            <a:prstTxWarp prst="textNoShape">
              <a:avLst/>
            </a:prstTxWarp>
            <a:spAutoFit/>
          </a:bodyPr>
          <a:lstStyle/>
          <a:p>
            <a:pPr algn="ctr">
              <a:defRPr/>
            </a:pPr>
            <a:r>
              <a:rPr lang="en-GB" sz="3200" i="1" dirty="0" smtClean="0">
                <a:solidFill>
                  <a:schemeClr val="tx1"/>
                </a:solidFill>
                <a:latin typeface="Verdana" charset="0"/>
                <a:ea typeface="ＭＳ Ｐゴシック" charset="-128"/>
                <a:cs typeface="ＭＳ Ｐゴシック" charset="-128"/>
              </a:rPr>
              <a:t>The Possible Options</a:t>
            </a:r>
            <a:endParaRPr lang="en-GB" sz="3200" i="1" dirty="0">
              <a:solidFill>
                <a:schemeClr val="tx1"/>
              </a:solidFill>
              <a:latin typeface="Verdana" charset="0"/>
              <a:ea typeface="ＭＳ Ｐゴシック" charset="-128"/>
              <a:cs typeface="ＭＳ Ｐゴシック" charset="-128"/>
            </a:endParaRPr>
          </a:p>
        </p:txBody>
      </p:sp>
      <p:cxnSp>
        <p:nvCxnSpPr>
          <p:cNvPr id="6" name="Straight Connector 5"/>
          <p:cNvCxnSpPr/>
          <p:nvPr/>
        </p:nvCxnSpPr>
        <p:spPr>
          <a:xfrm rot="16200000" flipH="1">
            <a:off x="4499125" y="-1186909"/>
            <a:ext cx="794" cy="6160021"/>
          </a:xfrm>
          <a:prstGeom prst="line">
            <a:avLst/>
          </a:prstGeom>
          <a:ln w="60325" cap="flat" cmpd="sng" algn="ctr">
            <a:solidFill>
              <a:srgbClr val="00206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Box 21"/>
          <p:cNvSpPr txBox="1">
            <a:spLocks noChangeArrowheads="1"/>
          </p:cNvSpPr>
          <p:nvPr/>
        </p:nvSpPr>
        <p:spPr bwMode="auto">
          <a:xfrm>
            <a:off x="456157" y="4337105"/>
            <a:ext cx="1860326" cy="2246769"/>
          </a:xfrm>
          <a:prstGeom prst="rect">
            <a:avLst/>
          </a:prstGeom>
          <a:noFill/>
          <a:ln w="9525">
            <a:noFill/>
            <a:miter lim="800000"/>
            <a:headEnd/>
            <a:tailEnd/>
          </a:ln>
        </p:spPr>
        <p:txBody>
          <a:bodyPr wrap="square">
            <a:prstTxWarp prst="textNoShape">
              <a:avLst/>
            </a:prstTxWarp>
            <a:spAutoFit/>
          </a:bodyPr>
          <a:lstStyle/>
          <a:p>
            <a:r>
              <a:rPr lang="en-GB" sz="2000" i="1" dirty="0">
                <a:latin typeface="Verdana" charset="0"/>
              </a:rPr>
              <a:t>Pluses</a:t>
            </a:r>
            <a:r>
              <a:rPr lang="en-GB" sz="2000" i="1" dirty="0" smtClean="0">
                <a:latin typeface="Verdana" charset="0"/>
              </a:rPr>
              <a:t>: ____</a:t>
            </a:r>
          </a:p>
          <a:p>
            <a:endParaRPr lang="en-GB" sz="2000" i="1" dirty="0">
              <a:latin typeface="Verdana" charset="0"/>
            </a:endParaRPr>
          </a:p>
          <a:p>
            <a:r>
              <a:rPr lang="en-GB" sz="2000" i="1" dirty="0">
                <a:latin typeface="Verdana" charset="0"/>
              </a:rPr>
              <a:t>Minuses</a:t>
            </a:r>
            <a:r>
              <a:rPr lang="en-GB" sz="2000" i="1" dirty="0" smtClean="0">
                <a:latin typeface="Verdana" charset="0"/>
              </a:rPr>
              <a:t>: __</a:t>
            </a:r>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pPr algn="ctr"/>
            <a:r>
              <a:rPr lang="en-GB" sz="2000" i="1" dirty="0" smtClean="0">
                <a:latin typeface="Verdana" charset="0"/>
              </a:rPr>
              <a:t>____  </a:t>
            </a:r>
            <a:r>
              <a:rPr lang="en-GB" sz="2000" i="1" dirty="0">
                <a:latin typeface="Verdana" charset="0"/>
              </a:rPr>
              <a:t>/ 10</a:t>
            </a:r>
          </a:p>
        </p:txBody>
      </p:sp>
      <p:sp>
        <p:nvSpPr>
          <p:cNvPr id="8" name="Right Arrow 7"/>
          <p:cNvSpPr/>
          <p:nvPr/>
        </p:nvSpPr>
        <p:spPr>
          <a:xfrm rot="5400000">
            <a:off x="377946" y="2935322"/>
            <a:ext cx="2156671" cy="71437"/>
          </a:xfrm>
          <a:prstGeom prst="rightArrow">
            <a:avLst>
              <a:gd name="adj1" fmla="val 50000"/>
              <a:gd name="adj2" fmla="val 64933"/>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endParaRPr lang="en-GB" dirty="0">
              <a:solidFill>
                <a:srgbClr val="FFFFFF"/>
              </a:solidFill>
              <a:ea typeface="ＭＳ Ｐゴシック" charset="-128"/>
              <a:cs typeface="ＭＳ Ｐゴシック" charset="-128"/>
            </a:endParaRPr>
          </a:p>
        </p:txBody>
      </p:sp>
      <p:sp>
        <p:nvSpPr>
          <p:cNvPr id="9" name="TextBox 25"/>
          <p:cNvSpPr txBox="1">
            <a:spLocks noChangeArrowheads="1"/>
          </p:cNvSpPr>
          <p:nvPr/>
        </p:nvSpPr>
        <p:spPr bwMode="auto">
          <a:xfrm>
            <a:off x="785813" y="5483210"/>
            <a:ext cx="7429500" cy="430887"/>
          </a:xfrm>
          <a:prstGeom prst="rect">
            <a:avLst/>
          </a:prstGeom>
          <a:noFill/>
          <a:ln w="9525">
            <a:noFill/>
            <a:miter lim="800000"/>
            <a:headEnd/>
            <a:tailEnd/>
          </a:ln>
        </p:spPr>
        <p:txBody>
          <a:bodyPr>
            <a:prstTxWarp prst="textNoShape">
              <a:avLst/>
            </a:prstTxWarp>
            <a:spAutoFit/>
          </a:bodyPr>
          <a:lstStyle/>
          <a:p>
            <a:pPr algn="ctr"/>
            <a:r>
              <a:rPr lang="en-GB" sz="2200" i="1" dirty="0">
                <a:latin typeface="Verdana" charset="0"/>
              </a:rPr>
              <a:t>The attractiveness</a:t>
            </a:r>
            <a:r>
              <a:rPr lang="en-GB" sz="2200" i="1" dirty="0" smtClean="0">
                <a:latin typeface="Verdana" charset="0"/>
              </a:rPr>
              <a:t> of each option </a:t>
            </a:r>
            <a:r>
              <a:rPr lang="en-GB" sz="2200" i="1" dirty="0">
                <a:latin typeface="Verdana" charset="0"/>
              </a:rPr>
              <a:t>is:</a:t>
            </a:r>
          </a:p>
        </p:txBody>
      </p:sp>
      <p:sp>
        <p:nvSpPr>
          <p:cNvPr id="10" name="TextBox 25"/>
          <p:cNvSpPr txBox="1">
            <a:spLocks noChangeArrowheads="1"/>
          </p:cNvSpPr>
          <p:nvPr/>
        </p:nvSpPr>
        <p:spPr bwMode="auto">
          <a:xfrm>
            <a:off x="354397" y="903912"/>
            <a:ext cx="8381694" cy="461665"/>
          </a:xfrm>
          <a:prstGeom prst="rect">
            <a:avLst/>
          </a:prstGeom>
          <a:noFill/>
          <a:ln w="9525">
            <a:noFill/>
            <a:miter lim="800000"/>
            <a:headEnd/>
            <a:tailEnd/>
          </a:ln>
        </p:spPr>
        <p:txBody>
          <a:bodyPr wrap="square">
            <a:prstTxWarp prst="textNoShape">
              <a:avLst/>
            </a:prstTxWarp>
            <a:spAutoFit/>
          </a:bodyPr>
          <a:lstStyle/>
          <a:p>
            <a:pPr algn="ctr"/>
            <a:r>
              <a:rPr lang="en-GB" sz="2400" i="1" dirty="0" smtClean="0">
                <a:solidFill>
                  <a:srgbClr val="000000"/>
                </a:solidFill>
                <a:latin typeface="Verdana" charset="0"/>
              </a:rPr>
              <a:t>The possible options going forward are</a:t>
            </a:r>
            <a:r>
              <a:rPr lang="en-GB" sz="2000" i="1" dirty="0" smtClean="0">
                <a:solidFill>
                  <a:srgbClr val="000000"/>
                </a:solidFill>
                <a:latin typeface="Verdana" charset="0"/>
              </a:rPr>
              <a:t>:</a:t>
            </a:r>
            <a:endParaRPr lang="en-GB" sz="2000" i="1" dirty="0">
              <a:solidFill>
                <a:srgbClr val="000000"/>
              </a:solidFill>
              <a:latin typeface="Verdana" charset="0"/>
            </a:endParaRPr>
          </a:p>
        </p:txBody>
      </p:sp>
      <p:sp>
        <p:nvSpPr>
          <p:cNvPr id="11" name="Right Arrow 10"/>
          <p:cNvSpPr/>
          <p:nvPr/>
        </p:nvSpPr>
        <p:spPr>
          <a:xfrm rot="5400000" flipV="1">
            <a:off x="3261349" y="2741669"/>
            <a:ext cx="2522069" cy="45719"/>
          </a:xfrm>
          <a:prstGeom prst="rightArrow">
            <a:avLst>
              <a:gd name="adj1" fmla="val 50000"/>
              <a:gd name="adj2" fmla="val 64933"/>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endParaRPr lang="en-GB" dirty="0">
              <a:solidFill>
                <a:srgbClr val="FFFFFF"/>
              </a:solidFill>
              <a:ea typeface="ＭＳ Ｐゴシック" charset="-128"/>
              <a:cs typeface="ＭＳ Ｐゴシック" charset="-128"/>
            </a:endParaRPr>
          </a:p>
        </p:txBody>
      </p:sp>
      <p:sp>
        <p:nvSpPr>
          <p:cNvPr id="12" name="Right Arrow 11"/>
          <p:cNvSpPr/>
          <p:nvPr/>
        </p:nvSpPr>
        <p:spPr>
          <a:xfrm rot="5400000">
            <a:off x="6537570" y="2935720"/>
            <a:ext cx="2157465" cy="71438"/>
          </a:xfrm>
          <a:prstGeom prst="rightArrow">
            <a:avLst>
              <a:gd name="adj1" fmla="val 50000"/>
              <a:gd name="adj2" fmla="val 64933"/>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endParaRPr lang="en-GB" dirty="0">
              <a:solidFill>
                <a:srgbClr val="FFFFFF"/>
              </a:solidFill>
              <a:ea typeface="ＭＳ Ｐゴシック" charset="-128"/>
              <a:cs typeface="ＭＳ Ｐゴシック" charset="-128"/>
            </a:endParaRPr>
          </a:p>
        </p:txBody>
      </p:sp>
      <p:sp>
        <p:nvSpPr>
          <p:cNvPr id="13" name="Text Box 20"/>
          <p:cNvSpPr txBox="1">
            <a:spLocks noChangeArrowheads="1"/>
          </p:cNvSpPr>
          <p:nvPr/>
        </p:nvSpPr>
        <p:spPr bwMode="auto">
          <a:xfrm>
            <a:off x="6580459" y="2196580"/>
            <a:ext cx="2000250" cy="1486304"/>
          </a:xfrm>
          <a:prstGeom prst="rect">
            <a:avLst/>
          </a:prstGeom>
          <a:solidFill>
            <a:srgbClr val="A1D0FC"/>
          </a:solidFill>
          <a:ln w="12700" cap="flat" cmpd="sng" algn="ctr">
            <a:solidFill>
              <a:schemeClr val="tx1"/>
            </a:solidFill>
            <a:prstDash val="solid"/>
            <a:miter lim="800000"/>
            <a:headEnd type="none" w="med" len="med"/>
            <a:tailEnd type="none" w="med" len="med"/>
          </a:ln>
          <a:effectLst>
            <a:outerShdw blurRad="63500" dist="20000" dir="5400000" rotWithShape="0">
              <a:srgbClr val="000000">
                <a:alpha val="37999"/>
              </a:srgbClr>
            </a:outerShdw>
          </a:effectLst>
        </p:spPr>
        <p:txBody>
          <a:bodyPr wrap="square">
            <a:prstTxWarp prst="textNoShape">
              <a:avLst/>
            </a:prstTxWarp>
            <a:spAutoFit/>
          </a:bodyPr>
          <a:lstStyle/>
          <a:p>
            <a:pPr algn="ctr">
              <a:lnSpc>
                <a:spcPts val="2080"/>
              </a:lnSpc>
              <a:defRPr/>
            </a:pPr>
            <a:endParaRPr lang="en-GB" sz="2400" i="1" dirty="0">
              <a:solidFill>
                <a:schemeClr val="bg1"/>
              </a:solidFill>
              <a:latin typeface="Verdana" charset="0"/>
            </a:endParaRPr>
          </a:p>
          <a:p>
            <a:pPr algn="ctr">
              <a:lnSpc>
                <a:spcPts val="2080"/>
              </a:lnSpc>
              <a:defRPr/>
            </a:pPr>
            <a:r>
              <a:rPr lang="en-GB" sz="2400" i="1" dirty="0" smtClean="0">
                <a:latin typeface="Verdana" charset="0"/>
              </a:rPr>
              <a:t>C</a:t>
            </a:r>
          </a:p>
          <a:p>
            <a:pPr algn="ctr">
              <a:lnSpc>
                <a:spcPts val="2080"/>
              </a:lnSpc>
              <a:defRPr/>
            </a:pPr>
            <a:endParaRPr lang="en-GB" dirty="0" smtClean="0">
              <a:latin typeface="Verdana" charset="0"/>
            </a:endParaRPr>
          </a:p>
          <a:p>
            <a:pPr>
              <a:lnSpc>
                <a:spcPts val="2080"/>
              </a:lnSpc>
              <a:defRPr/>
            </a:pPr>
            <a:r>
              <a:rPr lang="en-GB" i="1" dirty="0" smtClean="0">
                <a:latin typeface="Verdana" charset="0"/>
              </a:rPr>
              <a:t>* To _______</a:t>
            </a:r>
          </a:p>
          <a:p>
            <a:pPr>
              <a:spcBef>
                <a:spcPct val="50000"/>
              </a:spcBef>
              <a:defRPr/>
            </a:pPr>
            <a:endParaRPr lang="en-GB" sz="3600" dirty="0">
              <a:solidFill>
                <a:schemeClr val="bg1"/>
              </a:solidFill>
              <a:latin typeface="Verdana" charset="0"/>
            </a:endParaRPr>
          </a:p>
        </p:txBody>
      </p:sp>
      <p:sp>
        <p:nvSpPr>
          <p:cNvPr id="14" name="Text Box 20"/>
          <p:cNvSpPr txBox="1">
            <a:spLocks noChangeArrowheads="1"/>
          </p:cNvSpPr>
          <p:nvPr/>
        </p:nvSpPr>
        <p:spPr bwMode="auto">
          <a:xfrm>
            <a:off x="456156" y="2196580"/>
            <a:ext cx="2000250" cy="1486304"/>
          </a:xfrm>
          <a:prstGeom prst="rect">
            <a:avLst/>
          </a:prstGeom>
          <a:solidFill>
            <a:srgbClr val="A1D0FC"/>
          </a:solidFill>
          <a:ln w="12700" cap="flat" cmpd="sng" algn="ctr">
            <a:solidFill>
              <a:srgbClr val="000000"/>
            </a:solidFill>
            <a:prstDash val="solid"/>
            <a:miter lim="800000"/>
            <a:headEnd type="none" w="med" len="med"/>
            <a:tailEnd type="none" w="med" len="med"/>
          </a:ln>
          <a:effectLst>
            <a:outerShdw blurRad="63500" dist="20000" dir="5400000" rotWithShape="0">
              <a:srgbClr val="000000">
                <a:alpha val="37999"/>
              </a:srgbClr>
            </a:outerShdw>
          </a:effectLst>
        </p:spPr>
        <p:txBody>
          <a:bodyPr wrap="square">
            <a:prstTxWarp prst="textNoShape">
              <a:avLst/>
            </a:prstTxWarp>
            <a:spAutoFit/>
          </a:bodyPr>
          <a:lstStyle/>
          <a:p>
            <a:pPr algn="ctr">
              <a:lnSpc>
                <a:spcPts val="2080"/>
              </a:lnSpc>
              <a:defRPr/>
            </a:pPr>
            <a:endParaRPr lang="en-GB" sz="2400" i="1" dirty="0" smtClean="0">
              <a:solidFill>
                <a:schemeClr val="bg1"/>
              </a:solidFill>
              <a:latin typeface="Verdana" charset="0"/>
            </a:endParaRPr>
          </a:p>
          <a:p>
            <a:pPr algn="ctr">
              <a:lnSpc>
                <a:spcPts val="2080"/>
              </a:lnSpc>
              <a:defRPr/>
            </a:pPr>
            <a:r>
              <a:rPr lang="en-GB" sz="2400" i="1" dirty="0" smtClean="0">
                <a:latin typeface="Verdana" charset="0"/>
              </a:rPr>
              <a:t>A</a:t>
            </a:r>
          </a:p>
          <a:p>
            <a:pPr algn="ctr">
              <a:lnSpc>
                <a:spcPts val="2080"/>
              </a:lnSpc>
              <a:defRPr/>
            </a:pPr>
            <a:endParaRPr lang="en-GB" dirty="0" smtClean="0">
              <a:latin typeface="Verdana" charset="0"/>
            </a:endParaRPr>
          </a:p>
          <a:p>
            <a:pPr>
              <a:lnSpc>
                <a:spcPts val="2080"/>
              </a:lnSpc>
              <a:defRPr/>
            </a:pPr>
            <a:r>
              <a:rPr lang="en-GB" i="1" dirty="0" smtClean="0">
                <a:latin typeface="Verdana" charset="0"/>
              </a:rPr>
              <a:t>* To ______</a:t>
            </a:r>
          </a:p>
          <a:p>
            <a:pPr>
              <a:spcBef>
                <a:spcPct val="50000"/>
              </a:spcBef>
              <a:defRPr/>
            </a:pPr>
            <a:endParaRPr lang="en-GB" sz="3600" dirty="0">
              <a:solidFill>
                <a:schemeClr val="bg1"/>
              </a:solidFill>
              <a:latin typeface="Verdana" charset="0"/>
            </a:endParaRPr>
          </a:p>
        </p:txBody>
      </p:sp>
      <p:sp>
        <p:nvSpPr>
          <p:cNvPr id="15" name="Text Box 20"/>
          <p:cNvSpPr txBox="1">
            <a:spLocks noChangeArrowheads="1"/>
          </p:cNvSpPr>
          <p:nvPr/>
        </p:nvSpPr>
        <p:spPr bwMode="auto">
          <a:xfrm>
            <a:off x="3499397" y="2196580"/>
            <a:ext cx="2000250" cy="1486304"/>
          </a:xfrm>
          <a:prstGeom prst="rect">
            <a:avLst/>
          </a:prstGeom>
          <a:solidFill>
            <a:srgbClr val="A1D0FC"/>
          </a:solidFill>
          <a:ln w="12700" cap="flat" cmpd="sng" algn="ctr">
            <a:solidFill>
              <a:srgbClr val="000000"/>
            </a:solidFill>
            <a:prstDash val="solid"/>
            <a:miter lim="800000"/>
            <a:headEnd type="none" w="med" len="med"/>
            <a:tailEnd type="none" w="med" len="med"/>
          </a:ln>
          <a:effectLst>
            <a:outerShdw blurRad="63500" dist="20000" dir="5400000" rotWithShape="0">
              <a:srgbClr val="000000">
                <a:alpha val="37999"/>
              </a:srgbClr>
            </a:outerShdw>
          </a:effectLst>
        </p:spPr>
        <p:txBody>
          <a:bodyPr wrap="square">
            <a:prstTxWarp prst="textNoShape">
              <a:avLst/>
            </a:prstTxWarp>
            <a:spAutoFit/>
          </a:bodyPr>
          <a:lstStyle/>
          <a:p>
            <a:pPr algn="ctr">
              <a:lnSpc>
                <a:spcPts val="2080"/>
              </a:lnSpc>
              <a:defRPr/>
            </a:pPr>
            <a:endParaRPr lang="en-GB" sz="2400" i="1" dirty="0" smtClean="0">
              <a:solidFill>
                <a:schemeClr val="bg1"/>
              </a:solidFill>
              <a:latin typeface="Verdana" charset="0"/>
            </a:endParaRPr>
          </a:p>
          <a:p>
            <a:pPr algn="ctr">
              <a:lnSpc>
                <a:spcPts val="2080"/>
              </a:lnSpc>
              <a:defRPr/>
            </a:pPr>
            <a:r>
              <a:rPr lang="en-GB" sz="2400" i="1" dirty="0" smtClean="0">
                <a:latin typeface="Verdana" charset="0"/>
              </a:rPr>
              <a:t>B</a:t>
            </a:r>
          </a:p>
          <a:p>
            <a:pPr algn="ctr">
              <a:lnSpc>
                <a:spcPts val="2080"/>
              </a:lnSpc>
              <a:defRPr/>
            </a:pPr>
            <a:endParaRPr lang="en-GB" dirty="0" smtClean="0">
              <a:latin typeface="Verdana" charset="0"/>
            </a:endParaRPr>
          </a:p>
          <a:p>
            <a:pPr>
              <a:lnSpc>
                <a:spcPts val="2080"/>
              </a:lnSpc>
              <a:defRPr/>
            </a:pPr>
            <a:r>
              <a:rPr lang="en-GB" i="1" dirty="0" smtClean="0">
                <a:latin typeface="Verdana" charset="0"/>
              </a:rPr>
              <a:t>* To ______</a:t>
            </a:r>
          </a:p>
          <a:p>
            <a:pPr>
              <a:spcBef>
                <a:spcPct val="50000"/>
              </a:spcBef>
              <a:defRPr/>
            </a:pPr>
            <a:endParaRPr lang="en-GB" sz="3600" dirty="0">
              <a:solidFill>
                <a:schemeClr val="bg1"/>
              </a:solidFill>
              <a:latin typeface="Verdana" charset="0"/>
            </a:endParaRPr>
          </a:p>
        </p:txBody>
      </p:sp>
      <p:sp>
        <p:nvSpPr>
          <p:cNvPr id="16" name="TextBox 21"/>
          <p:cNvSpPr txBox="1">
            <a:spLocks noChangeArrowheads="1"/>
          </p:cNvSpPr>
          <p:nvPr/>
        </p:nvSpPr>
        <p:spPr bwMode="auto">
          <a:xfrm>
            <a:off x="3569361" y="4359825"/>
            <a:ext cx="1860326" cy="2246769"/>
          </a:xfrm>
          <a:prstGeom prst="rect">
            <a:avLst/>
          </a:prstGeom>
          <a:noFill/>
          <a:ln w="9525">
            <a:noFill/>
            <a:miter lim="800000"/>
            <a:headEnd/>
            <a:tailEnd/>
          </a:ln>
        </p:spPr>
        <p:txBody>
          <a:bodyPr wrap="square">
            <a:prstTxWarp prst="textNoShape">
              <a:avLst/>
            </a:prstTxWarp>
            <a:spAutoFit/>
          </a:bodyPr>
          <a:lstStyle/>
          <a:p>
            <a:r>
              <a:rPr lang="en-GB" sz="2000" i="1" dirty="0">
                <a:latin typeface="Verdana" charset="0"/>
              </a:rPr>
              <a:t>Pluses</a:t>
            </a:r>
            <a:r>
              <a:rPr lang="en-GB" sz="2000" i="1" dirty="0" smtClean="0">
                <a:latin typeface="Verdana" charset="0"/>
              </a:rPr>
              <a:t>: ____</a:t>
            </a:r>
          </a:p>
          <a:p>
            <a:endParaRPr lang="en-GB" sz="2000" i="1" dirty="0">
              <a:latin typeface="Verdana" charset="0"/>
            </a:endParaRPr>
          </a:p>
          <a:p>
            <a:r>
              <a:rPr lang="en-GB" sz="2000" i="1" dirty="0">
                <a:latin typeface="Verdana" charset="0"/>
              </a:rPr>
              <a:t>Minuses</a:t>
            </a:r>
            <a:r>
              <a:rPr lang="en-GB" sz="2000" i="1" dirty="0" smtClean="0">
                <a:latin typeface="Verdana" charset="0"/>
              </a:rPr>
              <a:t>: __</a:t>
            </a:r>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pPr algn="ctr"/>
            <a:r>
              <a:rPr lang="en-GB" sz="2000" i="1" dirty="0" smtClean="0">
                <a:latin typeface="Verdana" charset="0"/>
              </a:rPr>
              <a:t>____  </a:t>
            </a:r>
            <a:r>
              <a:rPr lang="en-GB" sz="2000" i="1" dirty="0">
                <a:latin typeface="Verdana" charset="0"/>
              </a:rPr>
              <a:t>/ 10</a:t>
            </a:r>
          </a:p>
        </p:txBody>
      </p:sp>
      <p:sp>
        <p:nvSpPr>
          <p:cNvPr id="17" name="TextBox 21"/>
          <p:cNvSpPr txBox="1">
            <a:spLocks noChangeArrowheads="1"/>
          </p:cNvSpPr>
          <p:nvPr/>
        </p:nvSpPr>
        <p:spPr bwMode="auto">
          <a:xfrm>
            <a:off x="6580459" y="4337105"/>
            <a:ext cx="1860326" cy="2246769"/>
          </a:xfrm>
          <a:prstGeom prst="rect">
            <a:avLst/>
          </a:prstGeom>
          <a:noFill/>
          <a:ln w="9525">
            <a:noFill/>
            <a:miter lim="800000"/>
            <a:headEnd/>
            <a:tailEnd/>
          </a:ln>
        </p:spPr>
        <p:txBody>
          <a:bodyPr wrap="square">
            <a:prstTxWarp prst="textNoShape">
              <a:avLst/>
            </a:prstTxWarp>
            <a:spAutoFit/>
          </a:bodyPr>
          <a:lstStyle/>
          <a:p>
            <a:r>
              <a:rPr lang="en-GB" sz="2000" i="1" dirty="0">
                <a:latin typeface="Verdana" charset="0"/>
              </a:rPr>
              <a:t>Pluses</a:t>
            </a:r>
            <a:r>
              <a:rPr lang="en-GB" sz="2000" i="1" dirty="0" smtClean="0">
                <a:latin typeface="Verdana" charset="0"/>
              </a:rPr>
              <a:t>: ____</a:t>
            </a:r>
          </a:p>
          <a:p>
            <a:endParaRPr lang="en-GB" sz="2000" i="1" dirty="0">
              <a:latin typeface="Verdana" charset="0"/>
            </a:endParaRPr>
          </a:p>
          <a:p>
            <a:r>
              <a:rPr lang="en-GB" sz="2000" i="1" dirty="0">
                <a:latin typeface="Verdana" charset="0"/>
              </a:rPr>
              <a:t>Minuses</a:t>
            </a:r>
            <a:r>
              <a:rPr lang="en-GB" sz="2000" i="1" dirty="0" smtClean="0">
                <a:latin typeface="Verdana" charset="0"/>
              </a:rPr>
              <a:t>: __</a:t>
            </a:r>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endParaRPr lang="en-GB" sz="2000" i="1" dirty="0" smtClean="0">
              <a:solidFill>
                <a:srgbClr val="C00000"/>
              </a:solidFill>
              <a:latin typeface="Verdana" charset="0"/>
            </a:endParaRPr>
          </a:p>
          <a:p>
            <a:pPr algn="ctr"/>
            <a:r>
              <a:rPr lang="en-GB" sz="2000" i="1" dirty="0" smtClean="0">
                <a:latin typeface="Verdana" charset="0"/>
              </a:rPr>
              <a:t>____  </a:t>
            </a:r>
            <a:r>
              <a:rPr lang="en-GB" sz="2000" i="1" dirty="0">
                <a:latin typeface="Verdana" charset="0"/>
              </a:rPr>
              <a:t>/ 10</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605347" y="658991"/>
            <a:ext cx="7928855" cy="5115931"/>
          </a:xfrm>
          <a:prstGeom prst="rect">
            <a:avLst/>
          </a:prstGeom>
          <a:noFill/>
          <a:ln w="9525">
            <a:noFill/>
            <a:miter lim="800000"/>
            <a:headEnd/>
            <a:tailEnd/>
          </a:ln>
        </p:spPr>
        <p:txBody>
          <a:bodyPr wrap="square">
            <a:prstTxWarp prst="textNoShape">
              <a:avLst/>
            </a:prstTxWarp>
            <a:spAutoFit/>
          </a:bodyPr>
          <a:lstStyle/>
          <a:p>
            <a:pPr indent="-342900" algn="ctr">
              <a:lnSpc>
                <a:spcPts val="2800"/>
              </a:lnSpc>
            </a:pPr>
            <a:r>
              <a:rPr lang="en-GB" sz="2400" i="1" dirty="0" smtClean="0">
                <a:latin typeface="Verdana" charset="0"/>
              </a:rPr>
              <a:t>Creative Solutions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People are invited to be creative and use their imagination to list any other potential solutions. For example: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“What are the best parts of each option? Is it possible to combine these into a new option?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“What do people know works – either for themselves or for other people? How can they follow these principles in their own way?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“Are there any other possible options?”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712173" y="715960"/>
            <a:ext cx="7810161" cy="1631216"/>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3600" i="1" dirty="0" smtClean="0">
              <a:latin typeface="Verdana" charset="0"/>
            </a:endParaRPr>
          </a:p>
          <a:p>
            <a:pPr algn="ctr">
              <a:defRPr/>
            </a:pPr>
            <a:r>
              <a:rPr lang="en-GB" sz="3600" i="1" dirty="0" smtClean="0">
                <a:latin typeface="Verdana" charset="0"/>
              </a:rPr>
              <a:t>Concrete Results</a:t>
            </a:r>
          </a:p>
          <a:p>
            <a:pPr algn="ctr">
              <a:defRPr/>
            </a:pPr>
            <a:endParaRPr lang="en-GB" sz="2800" i="1" dirty="0">
              <a:latin typeface="Verdana" charset="0"/>
            </a:endParaRPr>
          </a:p>
        </p:txBody>
      </p:sp>
      <p:sp>
        <p:nvSpPr>
          <p:cNvPr id="7" name="Rectangle 6"/>
          <p:cNvSpPr/>
          <p:nvPr/>
        </p:nvSpPr>
        <p:spPr>
          <a:xfrm>
            <a:off x="712173" y="3486662"/>
            <a:ext cx="7810160" cy="812188"/>
          </a:xfrm>
          <a:prstGeom prst="rect">
            <a:avLst/>
          </a:prstGeom>
        </p:spPr>
        <p:txBody>
          <a:bodyPr wrap="square">
            <a:spAutoFit/>
          </a:bodyPr>
          <a:lstStyle/>
          <a:p>
            <a:pPr indent="-342900">
              <a:lnSpc>
                <a:spcPts val="2800"/>
              </a:lnSpc>
            </a:pPr>
            <a:r>
              <a:rPr lang="en-GB" sz="2400" i="1" dirty="0" smtClean="0">
                <a:latin typeface="Verdana" charset="0"/>
              </a:rPr>
              <a:t>People are invited to work through the following themes at this stage.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191706"/>
            <a:ext cx="7928855" cy="5970864"/>
          </a:xfrm>
          <a:prstGeom prst="rect">
            <a:avLst/>
          </a:prstGeom>
          <a:noFill/>
          <a:ln w="9525">
            <a:noFill/>
            <a:miter lim="800000"/>
            <a:headEnd/>
            <a:tailEnd/>
          </a:ln>
        </p:spPr>
        <p:txBody>
          <a:bodyPr wrap="square">
            <a:prstTxWarp prst="textNoShape">
              <a:avLst/>
            </a:prstTxWarp>
            <a:spAutoFit/>
          </a:bodyPr>
          <a:lstStyle/>
          <a:p>
            <a:pPr indent="-342900" algn="ctr">
              <a:lnSpc>
                <a:spcPts val="2800"/>
              </a:lnSpc>
            </a:pPr>
            <a:r>
              <a:rPr lang="en-GB" sz="2400" i="1" dirty="0" smtClean="0">
                <a:latin typeface="Verdana" charset="0"/>
              </a:rPr>
              <a:t>Conclusions</a:t>
            </a:r>
          </a:p>
          <a:p>
            <a:pPr indent="-342900">
              <a:lnSpc>
                <a:spcPts val="2800"/>
              </a:lnSpc>
            </a:pPr>
            <a:endParaRPr lang="en-GB" sz="2200" i="1" dirty="0" smtClean="0">
              <a:latin typeface="Verdana" charset="0"/>
            </a:endParaRPr>
          </a:p>
          <a:p>
            <a:r>
              <a:rPr lang="en-GB" sz="2200" i="1" dirty="0" smtClean="0">
                <a:latin typeface="Verdana"/>
                <a:cs typeface="Verdana"/>
              </a:rPr>
              <a:t>Looking </a:t>
            </a:r>
            <a:r>
              <a:rPr lang="en-GB" sz="2200" i="1" dirty="0">
                <a:latin typeface="Verdana"/>
                <a:cs typeface="Verdana"/>
              </a:rPr>
              <a:t>at the various ways forward,</a:t>
            </a:r>
            <a:r>
              <a:rPr lang="en-GB" sz="2200" i="1" dirty="0" smtClean="0">
                <a:latin typeface="Verdana"/>
                <a:cs typeface="Verdana"/>
              </a:rPr>
              <a:t> people are invited to settle </a:t>
            </a:r>
            <a:r>
              <a:rPr lang="en-GB" sz="2200" i="1" dirty="0">
                <a:latin typeface="Verdana"/>
                <a:cs typeface="Verdana"/>
              </a:rPr>
              <a:t>on the route they want to follow</a:t>
            </a:r>
            <a:r>
              <a:rPr lang="en-GB" sz="2200" i="1" dirty="0" smtClean="0">
                <a:latin typeface="Verdana"/>
                <a:cs typeface="Verdana"/>
              </a:rPr>
              <a:t>.</a:t>
            </a:r>
          </a:p>
          <a:p>
            <a:endParaRPr lang="en-GB" sz="2200" i="1" dirty="0" smtClean="0">
              <a:latin typeface="Verdana"/>
              <a:cs typeface="Verdana"/>
            </a:endParaRPr>
          </a:p>
          <a:p>
            <a:r>
              <a:rPr lang="en-GB" sz="2200" i="1" dirty="0" smtClean="0">
                <a:latin typeface="Verdana"/>
                <a:cs typeface="Verdana"/>
              </a:rPr>
              <a:t>Sometimes </a:t>
            </a:r>
            <a:r>
              <a:rPr lang="en-GB" sz="2200" i="1" dirty="0">
                <a:latin typeface="Verdana"/>
                <a:cs typeface="Verdana"/>
              </a:rPr>
              <a:t>they will choose to pursue one main option; sometimes to pursue multiple options.</a:t>
            </a:r>
            <a:r>
              <a:rPr lang="en-GB" sz="2200" i="1" dirty="0" smtClean="0">
                <a:latin typeface="Verdana"/>
                <a:cs typeface="Verdana"/>
              </a:rPr>
              <a:t> </a:t>
            </a:r>
          </a:p>
          <a:p>
            <a:r>
              <a:rPr lang="en-GB" sz="2400" i="1" dirty="0"/>
              <a:t> </a:t>
            </a:r>
            <a:endParaRPr lang="en-GB" sz="2400" i="1" dirty="0" smtClean="0"/>
          </a:p>
          <a:p>
            <a:pPr indent="-342900" algn="ctr">
              <a:lnSpc>
                <a:spcPts val="2800"/>
              </a:lnSpc>
            </a:pPr>
            <a:r>
              <a:rPr lang="en-GB" sz="2400" i="1" dirty="0" smtClean="0">
                <a:latin typeface="Verdana" charset="0"/>
              </a:rPr>
              <a:t>Contracting</a:t>
            </a:r>
          </a:p>
          <a:p>
            <a:r>
              <a:rPr lang="en-GB" sz="2400" i="1" dirty="0" smtClean="0"/>
              <a:t> </a:t>
            </a:r>
            <a:endParaRPr lang="en-GB" sz="2400" dirty="0" smtClean="0"/>
          </a:p>
          <a:p>
            <a:r>
              <a:rPr lang="en-GB" sz="2200" i="1" dirty="0" smtClean="0">
                <a:latin typeface="Verdana"/>
                <a:cs typeface="Verdana"/>
              </a:rPr>
              <a:t>People are invited consider </a:t>
            </a:r>
            <a:r>
              <a:rPr lang="en-GB" sz="2200" i="1" dirty="0">
                <a:latin typeface="Verdana"/>
                <a:cs typeface="Verdana"/>
              </a:rPr>
              <a:t>if they need to make any contracts</a:t>
            </a:r>
            <a:r>
              <a:rPr lang="en-GB" sz="2200" i="1" dirty="0" smtClean="0">
                <a:latin typeface="Verdana"/>
                <a:cs typeface="Verdana"/>
              </a:rPr>
              <a:t> in order to achieve the goals.</a:t>
            </a:r>
          </a:p>
          <a:p>
            <a:endParaRPr lang="en-GB" sz="2200" i="1" dirty="0" smtClean="0">
              <a:latin typeface="Verdana"/>
              <a:cs typeface="Verdana"/>
            </a:endParaRPr>
          </a:p>
          <a:p>
            <a:r>
              <a:rPr lang="en-GB" sz="2200" i="1" dirty="0" smtClean="0">
                <a:latin typeface="Verdana"/>
                <a:cs typeface="Verdana"/>
              </a:rPr>
              <a:t>Their </a:t>
            </a:r>
            <a:r>
              <a:rPr lang="en-GB" sz="2200" i="1" dirty="0">
                <a:latin typeface="Verdana"/>
                <a:cs typeface="Verdana"/>
              </a:rPr>
              <a:t>main contract, of course, is with themselves</a:t>
            </a:r>
            <a:r>
              <a:rPr lang="en-GB" sz="2200" i="1" dirty="0" smtClean="0">
                <a:latin typeface="Verdana"/>
                <a:cs typeface="Verdana"/>
              </a:rPr>
              <a:t>. </a:t>
            </a:r>
            <a:r>
              <a:rPr lang="en-GB" sz="2200" i="1" dirty="0">
                <a:latin typeface="Verdana"/>
                <a:cs typeface="Verdana"/>
              </a:rPr>
              <a:t>Looking at the whole package – the pluses and minuses involved –</a:t>
            </a:r>
            <a:r>
              <a:rPr lang="en-GB" sz="2200" i="1" dirty="0" smtClean="0">
                <a:latin typeface="Verdana"/>
                <a:cs typeface="Verdana"/>
              </a:rPr>
              <a:t> are they serious? Do </a:t>
            </a:r>
            <a:r>
              <a:rPr lang="en-GB" sz="2200" i="1" dirty="0">
                <a:latin typeface="Verdana"/>
                <a:cs typeface="Verdana"/>
              </a:rPr>
              <a:t>they</a:t>
            </a:r>
            <a:r>
              <a:rPr lang="en-GB" sz="2200" i="1" dirty="0" smtClean="0">
                <a:latin typeface="Verdana"/>
                <a:cs typeface="Verdana"/>
              </a:rPr>
              <a:t> really want </a:t>
            </a:r>
            <a:r>
              <a:rPr lang="en-GB" sz="2200" i="1" dirty="0">
                <a:latin typeface="Verdana"/>
                <a:cs typeface="Verdana"/>
              </a:rPr>
              <a:t>to</a:t>
            </a:r>
            <a:r>
              <a:rPr lang="en-GB" sz="2200" i="1" dirty="0" smtClean="0">
                <a:latin typeface="Verdana"/>
                <a:cs typeface="Verdana"/>
              </a:rPr>
              <a:t> commit to </a:t>
            </a:r>
            <a:r>
              <a:rPr lang="en-GB" sz="2200" i="1" dirty="0">
                <a:latin typeface="Verdana"/>
                <a:cs typeface="Verdana"/>
              </a:rPr>
              <a:t>achieving the goals?</a:t>
            </a:r>
            <a:r>
              <a:rPr lang="en-GB" sz="2200" i="1" dirty="0" smtClean="0">
                <a:latin typeface="Verdana"/>
                <a:cs typeface="Verdana"/>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Text Box 5"/>
          <p:cNvSpPr txBox="1">
            <a:spLocks noChangeArrowheads="1"/>
          </p:cNvSpPr>
          <p:nvPr/>
        </p:nvSpPr>
        <p:spPr bwMode="auto">
          <a:xfrm>
            <a:off x="605347" y="599083"/>
            <a:ext cx="7928855" cy="6070037"/>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a:cs typeface="Verdana"/>
              </a:rPr>
              <a:t>If </a:t>
            </a:r>
            <a:r>
              <a:rPr lang="en-GB" sz="2200" i="1" dirty="0">
                <a:latin typeface="Verdana"/>
                <a:cs typeface="Verdana"/>
              </a:rPr>
              <a:t>so, they may also need to make clear working contracts with other people who can help them to reach the goals.</a:t>
            </a:r>
            <a:r>
              <a:rPr lang="en-GB" sz="2200" i="1" dirty="0" smtClean="0">
                <a:latin typeface="Verdana"/>
                <a:cs typeface="Verdana"/>
              </a:rPr>
              <a:t> </a:t>
            </a:r>
          </a:p>
          <a:p>
            <a:endParaRPr lang="en-GB" sz="2200" i="1" dirty="0" smtClean="0">
              <a:latin typeface="Verdana"/>
              <a:cs typeface="Verdana"/>
            </a:endParaRPr>
          </a:p>
          <a:p>
            <a:r>
              <a:rPr lang="en-GB" sz="2200" i="1" dirty="0" smtClean="0">
                <a:latin typeface="Verdana"/>
                <a:cs typeface="Verdana"/>
              </a:rPr>
              <a:t>People are invited to look at the contracts they may need to make. They are also asked to rate how serious they are about reaching the goals. They are to do this on a scale 0 – 10.</a:t>
            </a:r>
          </a:p>
          <a:p>
            <a:endParaRPr lang="en-GB" sz="2200" i="1" dirty="0" smtClean="0">
              <a:latin typeface="Verdana"/>
              <a:cs typeface="Verdana"/>
            </a:endParaRPr>
          </a:p>
          <a:p>
            <a:pPr indent="-342900" algn="ctr">
              <a:lnSpc>
                <a:spcPts val="2800"/>
              </a:lnSpc>
            </a:pPr>
            <a:r>
              <a:rPr lang="en-GB" sz="2400" i="1" dirty="0" smtClean="0">
                <a:latin typeface="Verdana" charset="0"/>
              </a:rPr>
              <a:t>Concrete Results</a:t>
            </a:r>
          </a:p>
          <a:p>
            <a:pPr indent="-342900">
              <a:lnSpc>
                <a:spcPts val="2800"/>
              </a:lnSpc>
            </a:pPr>
            <a:endParaRPr lang="en-GB" sz="2400" i="1" dirty="0" smtClean="0">
              <a:latin typeface="Verdana" charset="0"/>
            </a:endParaRPr>
          </a:p>
          <a:p>
            <a:pPr indent="-342900">
              <a:lnSpc>
                <a:spcPts val="2800"/>
              </a:lnSpc>
            </a:pPr>
            <a:r>
              <a:rPr lang="en-GB" sz="2200" i="1" dirty="0" smtClean="0">
                <a:latin typeface="Verdana" charset="0"/>
              </a:rPr>
              <a:t>People are asked to make an action plan for delivering the concrete results. They are also invited to build in some early successes. This will encourage them on the journey towards achieving their goals.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So here is the material for the two packs.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Box 5"/>
          <p:cNvSpPr txBox="1"/>
          <p:nvPr/>
        </p:nvSpPr>
        <p:spPr>
          <a:xfrm>
            <a:off x="712172" y="716526"/>
            <a:ext cx="7810161" cy="2616101"/>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2800" i="1" dirty="0" smtClean="0">
              <a:latin typeface="Verdana" charset="0"/>
            </a:endParaRPr>
          </a:p>
          <a:p>
            <a:pPr algn="ctr">
              <a:defRPr/>
            </a:pPr>
            <a:r>
              <a:rPr lang="en-GB" sz="3600" i="1" dirty="0" smtClean="0">
                <a:latin typeface="Verdana" charset="0"/>
              </a:rPr>
              <a:t>The Individual </a:t>
            </a:r>
          </a:p>
          <a:p>
            <a:pPr algn="ctr">
              <a:defRPr/>
            </a:pPr>
            <a:r>
              <a:rPr lang="en-GB" sz="3600" i="1" dirty="0" smtClean="0">
                <a:latin typeface="Verdana" charset="0"/>
              </a:rPr>
              <a:t>Creative </a:t>
            </a:r>
            <a:br>
              <a:rPr lang="en-GB" sz="3600" i="1" dirty="0" smtClean="0">
                <a:latin typeface="Verdana" charset="0"/>
              </a:rPr>
            </a:br>
            <a:r>
              <a:rPr lang="en-GB" sz="3600" i="1" dirty="0" smtClean="0">
                <a:latin typeface="Verdana" charset="0"/>
              </a:rPr>
              <a:t>Problem Solving Pack</a:t>
            </a:r>
          </a:p>
          <a:p>
            <a:pPr algn="ctr">
              <a:defRPr/>
            </a:pPr>
            <a:endParaRPr lang="en-GB" sz="2800" i="1" dirty="0">
              <a:latin typeface="Verdana" charset="0"/>
            </a:endParaRPr>
          </a:p>
        </p:txBody>
      </p:sp>
      <p:sp>
        <p:nvSpPr>
          <p:cNvPr id="7" name="TextBox 6"/>
          <p:cNvSpPr txBox="1"/>
          <p:nvPr/>
        </p:nvSpPr>
        <p:spPr>
          <a:xfrm>
            <a:off x="712172" y="3977910"/>
            <a:ext cx="7810161" cy="1477327"/>
          </a:xfrm>
          <a:prstGeom prst="rect">
            <a:avLst/>
          </a:prstGeom>
          <a:noFill/>
        </p:spPr>
        <p:txBody>
          <a:bodyPr wrap="square" rtlCol="0">
            <a:spAutoFit/>
          </a:bodyPr>
          <a:lstStyle/>
          <a:p>
            <a:pPr algn="ctr">
              <a:defRPr/>
            </a:pPr>
            <a:endParaRPr lang="en-GB" sz="1600" i="1" dirty="0" smtClean="0">
              <a:latin typeface="Verdana" charset="0"/>
            </a:endParaRPr>
          </a:p>
          <a:p>
            <a:pPr algn="ctr">
              <a:defRPr/>
            </a:pPr>
            <a:r>
              <a:rPr lang="en-GB" sz="2800" i="1" dirty="0" smtClean="0">
                <a:latin typeface="Verdana" charset="0"/>
              </a:rPr>
              <a:t>The 3C Model For Finding </a:t>
            </a:r>
          </a:p>
          <a:p>
            <a:pPr algn="ctr">
              <a:defRPr/>
            </a:pPr>
            <a:r>
              <a:rPr lang="en-GB" sz="2800" i="1" dirty="0" smtClean="0">
                <a:latin typeface="Verdana" charset="0"/>
              </a:rPr>
              <a:t>Creative Solutions To Challenges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605347" y="335486"/>
            <a:ext cx="7928855" cy="658560"/>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Introduction</a:t>
            </a:r>
            <a:endParaRPr lang="en-GB" sz="3200" i="1" dirty="0">
              <a:latin typeface="Verdana" charset="0"/>
              <a:ea typeface="ＭＳ Ｐゴシック" charset="-128"/>
              <a:cs typeface="ＭＳ Ｐゴシック" charset="-128"/>
            </a:endParaRPr>
          </a:p>
        </p:txBody>
      </p:sp>
      <p:sp>
        <p:nvSpPr>
          <p:cNvPr id="6" name="Text Box 5"/>
          <p:cNvSpPr txBox="1">
            <a:spLocks noChangeArrowheads="1"/>
          </p:cNvSpPr>
          <p:nvPr/>
        </p:nvSpPr>
        <p:spPr bwMode="auto">
          <a:xfrm>
            <a:off x="605347" y="1329965"/>
            <a:ext cx="7928855" cy="5115931"/>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charset="0"/>
              </a:rPr>
              <a:t>The following pages provides a model you can use for finding creative solutions to challenges. You can also use this approach when helping other people to find solutions. For example, when running a coaching or mentoring session.</a:t>
            </a:r>
          </a:p>
          <a:p>
            <a:pPr indent="-342900">
              <a:lnSpc>
                <a:spcPts val="2800"/>
              </a:lnSpc>
            </a:pPr>
            <a:endParaRPr lang="en-GB" sz="2200" i="1" dirty="0">
              <a:latin typeface="Verdana" charset="0"/>
            </a:endParaRPr>
          </a:p>
          <a:p>
            <a:pPr indent="-342900">
              <a:lnSpc>
                <a:spcPts val="2800"/>
              </a:lnSpc>
            </a:pPr>
            <a:r>
              <a:rPr lang="en-GB" sz="2200" i="1" dirty="0" smtClean="0">
                <a:latin typeface="Verdana" charset="0"/>
              </a:rPr>
              <a:t>There are many models for creative problem solving. This one focuses on the 3C Model. It encourages you to focus on clarity, creativity and concrete results.</a:t>
            </a:r>
            <a:r>
              <a:rPr lang="en-GB" sz="2200" i="1" dirty="0">
                <a:latin typeface="Verdana" charset="0"/>
              </a:rPr>
              <a:t> </a:t>
            </a:r>
            <a:r>
              <a:rPr lang="en-GB" sz="2200" i="1" dirty="0" smtClean="0">
                <a:latin typeface="Verdana" charset="0"/>
              </a:rPr>
              <a:t>There are several key points when using the model.</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First, you may want to start by brainstorming various challenges you want to tackle. Then settle on the one you want to explore.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Box 5"/>
          <p:cNvSpPr txBox="1"/>
          <p:nvPr/>
        </p:nvSpPr>
        <p:spPr>
          <a:xfrm>
            <a:off x="428596" y="228600"/>
            <a:ext cx="8358246" cy="584776"/>
          </a:xfrm>
          <a:prstGeom prst="rect">
            <a:avLst/>
          </a:prstGeom>
          <a:solidFill>
            <a:schemeClr val="tx2">
              <a:lumMod val="20000"/>
              <a:lumOff val="80000"/>
            </a:schemeClr>
          </a:solidFill>
          <a:ln>
            <a:noFill/>
          </a:ln>
          <a:scene3d>
            <a:camera prst="orthographicFront"/>
            <a:lightRig rig="threePt" dir="t"/>
          </a:scene3d>
          <a:sp3d>
            <a:bevelT/>
          </a:sp3d>
        </p:spPr>
        <p:txBody>
          <a:bodyPr>
            <a:prstTxWarp prst="textNoShape">
              <a:avLst/>
            </a:prstTxWarp>
            <a:spAutoFit/>
          </a:bodyPr>
          <a:lstStyle/>
          <a:p>
            <a:pPr algn="ctr">
              <a:defRPr/>
            </a:pPr>
            <a:r>
              <a:rPr lang="en-GB" sz="3200" i="1" dirty="0" smtClean="0">
                <a:latin typeface="Verdana" charset="0"/>
              </a:rPr>
              <a:t>Creative Problem Solving</a:t>
            </a:r>
            <a:endParaRPr lang="en-GB" sz="3200" i="1" dirty="0">
              <a:latin typeface="Verdana" charset="0"/>
            </a:endParaRPr>
          </a:p>
        </p:txBody>
      </p:sp>
      <p:sp>
        <p:nvSpPr>
          <p:cNvPr id="7" name="TextBox 6"/>
          <p:cNvSpPr txBox="1">
            <a:spLocks noChangeArrowheads="1"/>
          </p:cNvSpPr>
          <p:nvPr/>
        </p:nvSpPr>
        <p:spPr bwMode="auto">
          <a:xfrm>
            <a:off x="392877" y="1145232"/>
            <a:ext cx="8358246" cy="523220"/>
          </a:xfrm>
          <a:prstGeom prst="rect">
            <a:avLst/>
          </a:prstGeom>
          <a:noFill/>
          <a:ln w="9525">
            <a:noFill/>
            <a:miter lim="800000"/>
            <a:headEnd/>
            <a:tailEnd/>
          </a:ln>
        </p:spPr>
        <p:txBody>
          <a:bodyPr wrap="square">
            <a:prstTxWarp prst="textNoShape">
              <a:avLst/>
            </a:prstTxWarp>
            <a:spAutoFit/>
          </a:bodyPr>
          <a:lstStyle/>
          <a:p>
            <a:pPr algn="ctr"/>
            <a:r>
              <a:rPr lang="en-US" sz="2800" i="1" dirty="0" smtClean="0">
                <a:latin typeface="Verdana"/>
                <a:cs typeface="Verdana"/>
              </a:rPr>
              <a:t>You can keep focusing on:</a:t>
            </a:r>
            <a:endParaRPr lang="en-US" sz="2800" i="1" dirty="0">
              <a:latin typeface="Verdana"/>
              <a:cs typeface="Verdana"/>
            </a:endParaRPr>
          </a:p>
        </p:txBody>
      </p:sp>
      <p:graphicFrame>
        <p:nvGraphicFramePr>
          <p:cNvPr id="8" name="Diagram 7"/>
          <p:cNvGraphicFramePr/>
          <p:nvPr/>
        </p:nvGraphicFramePr>
        <p:xfrm>
          <a:off x="214282" y="2271690"/>
          <a:ext cx="8715436" cy="458631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605347" y="335486"/>
            <a:ext cx="7928855" cy="658560"/>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Introduction</a:t>
            </a:r>
            <a:endParaRPr lang="en-GB" sz="3200" i="1" dirty="0">
              <a:latin typeface="Verdana" charset="0"/>
              <a:ea typeface="ＭＳ Ｐゴシック" charset="-128"/>
              <a:cs typeface="ＭＳ Ｐゴシック" charset="-128"/>
            </a:endParaRPr>
          </a:p>
        </p:txBody>
      </p:sp>
      <p:sp>
        <p:nvSpPr>
          <p:cNvPr id="6" name="Text Box 5"/>
          <p:cNvSpPr txBox="1">
            <a:spLocks noChangeArrowheads="1"/>
          </p:cNvSpPr>
          <p:nvPr/>
        </p:nvSpPr>
        <p:spPr bwMode="auto">
          <a:xfrm>
            <a:off x="605347" y="1449781"/>
            <a:ext cx="8176247" cy="5115931"/>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charset="0"/>
              </a:rPr>
              <a:t>The following pages provide separate packs that you can use in the following situations.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 Creative problem solving with individuals.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 Creative problem solving with teams.</a:t>
            </a:r>
          </a:p>
          <a:p>
            <a:pPr indent="-342900">
              <a:lnSpc>
                <a:spcPts val="2800"/>
              </a:lnSpc>
            </a:pPr>
            <a:endParaRPr lang="en-GB" sz="2200" i="1" dirty="0">
              <a:latin typeface="Verdana" charset="0"/>
            </a:endParaRPr>
          </a:p>
          <a:p>
            <a:pPr indent="-342900">
              <a:lnSpc>
                <a:spcPts val="2800"/>
              </a:lnSpc>
            </a:pPr>
            <a:r>
              <a:rPr lang="en-GB" sz="2200" i="1" dirty="0" smtClean="0">
                <a:latin typeface="Verdana" charset="0"/>
              </a:rPr>
              <a:t>You can use the approach in your own life and work or, for example, when working with individuals or teams.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You can then create a stimulating sanctuary and enable them to go through the various steps. People can use the approach to find solutions to challenges or to make decisions.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263596"/>
            <a:ext cx="8128326" cy="6240170"/>
          </a:xfrm>
          <a:prstGeom prst="rect">
            <a:avLst/>
          </a:prstGeom>
          <a:noFill/>
          <a:ln w="9525">
            <a:noFill/>
            <a:miter lim="800000"/>
            <a:headEnd/>
            <a:tailEnd/>
          </a:ln>
        </p:spPr>
        <p:txBody>
          <a:bodyPr wrap="square">
            <a:prstTxWarp prst="textNoShape">
              <a:avLst/>
            </a:prstTxWarp>
            <a:spAutoFit/>
          </a:bodyPr>
          <a:lstStyle/>
          <a:p>
            <a:pPr indent="-342900">
              <a:lnSpc>
                <a:spcPts val="3000"/>
              </a:lnSpc>
            </a:pPr>
            <a:r>
              <a:rPr lang="en-GB" sz="2200" i="1" dirty="0" smtClean="0">
                <a:latin typeface="Verdana" charset="0"/>
              </a:rPr>
              <a:t>Second, it is useful to write the challenge in positive and ‘How to …’ terms. For example:</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‘How to be healthy’ – rather than – ‘How to stop being sick’.</a:t>
            </a:r>
            <a:endParaRPr lang="en-GB" sz="2200" i="1" dirty="0">
              <a:latin typeface="Verdana" charset="0"/>
            </a:endParaRP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‘How to find or create satisfying work’ – rather than ‘How to stop feeling frustrated in my job’.</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Third, it is then important to spend a lot of time on Clarity. </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Try to establish the real ‘What’ – the real results you want to achieve. It may be that you want to achieve several goals. If so, list these in order of priority. </a:t>
            </a:r>
          </a:p>
          <a:p>
            <a:pPr indent="-342900">
              <a:lnSpc>
                <a:spcPts val="3000"/>
              </a:lnSpc>
            </a:pPr>
            <a:endParaRPr lang="en-GB" sz="2200" i="1" dirty="0" smtClean="0">
              <a:latin typeface="Verdana"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 y="0"/>
            <a:ext cx="9144001"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254000" y="143780"/>
            <a:ext cx="8720667" cy="584776"/>
          </a:xfrm>
          <a:prstGeom prst="rect">
            <a:avLst/>
          </a:prstGeom>
          <a:solidFill>
            <a:srgbClr val="B1D5FF"/>
          </a:solidFill>
          <a:ln>
            <a:noFill/>
          </a:ln>
          <a:scene3d>
            <a:camera prst="orthographicFront"/>
            <a:lightRig rig="threePt" dir="t"/>
          </a:scene3d>
          <a:sp3d>
            <a:bevelT/>
          </a:sp3d>
        </p:spPr>
        <p:txBody>
          <a:bodyPr wrap="square">
            <a:prstTxWarp prst="textNoShape">
              <a:avLst/>
            </a:prstTxWarp>
            <a:spAutoFit/>
          </a:bodyPr>
          <a:lstStyle/>
          <a:p>
            <a:pPr algn="ctr">
              <a:defRPr/>
            </a:pPr>
            <a:r>
              <a:rPr lang="en-GB" sz="3200" i="1" dirty="0" smtClean="0">
                <a:solidFill>
                  <a:srgbClr val="000000"/>
                </a:solidFill>
                <a:latin typeface="Verdana" charset="0"/>
              </a:rPr>
              <a:t>Creative Problem Solving</a:t>
            </a:r>
            <a:endParaRPr lang="en-GB" sz="3200" i="1" dirty="0">
              <a:solidFill>
                <a:srgbClr val="000000"/>
              </a:solidFill>
              <a:latin typeface="Verdana" charset="0"/>
            </a:endParaRPr>
          </a:p>
        </p:txBody>
      </p:sp>
      <p:sp>
        <p:nvSpPr>
          <p:cNvPr id="6" name="TextBox 5"/>
          <p:cNvSpPr txBox="1">
            <a:spLocks noChangeArrowheads="1"/>
          </p:cNvSpPr>
          <p:nvPr/>
        </p:nvSpPr>
        <p:spPr bwMode="auto">
          <a:xfrm>
            <a:off x="445301" y="873871"/>
            <a:ext cx="8358241" cy="461665"/>
          </a:xfrm>
          <a:prstGeom prst="rect">
            <a:avLst/>
          </a:prstGeom>
          <a:noFill/>
          <a:ln w="9525">
            <a:noFill/>
            <a:miter lim="800000"/>
            <a:headEnd/>
            <a:tailEnd/>
          </a:ln>
        </p:spPr>
        <p:txBody>
          <a:bodyPr wrap="square">
            <a:prstTxWarp prst="textNoShape">
              <a:avLst/>
            </a:prstTxWarp>
            <a:spAutoFit/>
          </a:bodyPr>
          <a:lstStyle/>
          <a:p>
            <a:pPr algn="ctr"/>
            <a:r>
              <a:rPr lang="en-US" sz="2400" i="1" dirty="0" smtClean="0">
                <a:latin typeface="Verdana"/>
                <a:cs typeface="Verdana"/>
              </a:rPr>
              <a:t>You can keep focusing on:</a:t>
            </a:r>
            <a:endParaRPr lang="en-US" sz="2400" i="1" dirty="0">
              <a:latin typeface="Verdana"/>
              <a:cs typeface="Verdana"/>
            </a:endParaRPr>
          </a:p>
        </p:txBody>
      </p:sp>
      <p:cxnSp>
        <p:nvCxnSpPr>
          <p:cNvPr id="7" name="Straight Arrow Connector 6"/>
          <p:cNvCxnSpPr/>
          <p:nvPr/>
        </p:nvCxnSpPr>
        <p:spPr>
          <a:xfrm rot="16200000" flipH="1">
            <a:off x="4318079" y="1589459"/>
            <a:ext cx="511627" cy="3783"/>
          </a:xfrm>
          <a:prstGeom prst="straightConnector1">
            <a:avLst/>
          </a:prstGeom>
          <a:ln w="63500" cap="flat" cmpd="sng" algn="ctr">
            <a:solidFill>
              <a:schemeClr val="tx1"/>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16200000" flipH="1">
            <a:off x="4383582" y="3371281"/>
            <a:ext cx="314994" cy="2"/>
          </a:xfrm>
          <a:prstGeom prst="straightConnector1">
            <a:avLst/>
          </a:prstGeom>
          <a:ln w="63500"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253999" y="1847165"/>
            <a:ext cx="8720673" cy="1366618"/>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chemeClr val="tx1"/>
              </a:solidFill>
              <a:latin typeface="Verdana"/>
              <a:cs typeface="Verdana"/>
            </a:endParaRPr>
          </a:p>
        </p:txBody>
      </p:sp>
      <p:sp>
        <p:nvSpPr>
          <p:cNvPr id="10" name="TextBox 9"/>
          <p:cNvSpPr txBox="1"/>
          <p:nvPr/>
        </p:nvSpPr>
        <p:spPr>
          <a:xfrm>
            <a:off x="254000" y="1847165"/>
            <a:ext cx="8720673"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Clarity</a:t>
            </a:r>
          </a:p>
          <a:p>
            <a:pPr marL="450850" indent="-368300">
              <a:lnSpc>
                <a:spcPts val="2380"/>
              </a:lnSpc>
              <a:spcBef>
                <a:spcPts val="0"/>
              </a:spcBef>
            </a:pPr>
            <a:r>
              <a:rPr lang="en-US" sz="1600" b="1" i="1" dirty="0" smtClean="0">
                <a:solidFill>
                  <a:srgbClr val="000000"/>
                </a:solidFill>
                <a:latin typeface="Verdana"/>
                <a:cs typeface="Verdana"/>
              </a:rPr>
              <a:t>* 	Challenges. The specific challenge </a:t>
            </a:r>
            <a:r>
              <a:rPr lang="en-US" sz="1600" b="1" i="1" dirty="0">
                <a:solidFill>
                  <a:srgbClr val="000000"/>
                </a:solidFill>
                <a:latin typeface="Verdana"/>
                <a:cs typeface="Verdana"/>
              </a:rPr>
              <a:t>I</a:t>
            </a:r>
            <a:r>
              <a:rPr lang="en-US" sz="1600" b="1" i="1" dirty="0" smtClean="0">
                <a:solidFill>
                  <a:srgbClr val="000000"/>
                </a:solidFill>
                <a:latin typeface="Verdana"/>
                <a:cs typeface="Verdana"/>
              </a:rPr>
              <a:t> want to tackle is: ‘How to ___?’</a:t>
            </a:r>
          </a:p>
          <a:p>
            <a:pPr marL="450850" indent="-368300">
              <a:lnSpc>
                <a:spcPts val="2180"/>
              </a:lnSpc>
              <a:spcBef>
                <a:spcPts val="0"/>
              </a:spcBef>
            </a:pPr>
            <a:r>
              <a:rPr lang="en-US" sz="1600" b="1" i="1" dirty="0" smtClean="0">
                <a:solidFill>
                  <a:srgbClr val="000000"/>
                </a:solidFill>
                <a:latin typeface="Verdana"/>
                <a:cs typeface="Verdana"/>
              </a:rPr>
              <a:t>* 	Clarity. The real results </a:t>
            </a:r>
            <a:r>
              <a:rPr lang="en-US" sz="1600" b="1" i="1" dirty="0">
                <a:solidFill>
                  <a:srgbClr val="000000"/>
                </a:solidFill>
                <a:latin typeface="Verdana"/>
                <a:cs typeface="Verdana"/>
              </a:rPr>
              <a:t>I</a:t>
            </a:r>
            <a:r>
              <a:rPr lang="en-US" sz="1600" b="1" i="1" dirty="0" smtClean="0">
                <a:solidFill>
                  <a:srgbClr val="000000"/>
                </a:solidFill>
                <a:latin typeface="Verdana"/>
                <a:cs typeface="Verdana"/>
              </a:rPr>
              <a:t> want to achieve are:</a:t>
            </a:r>
          </a:p>
          <a:p>
            <a:pPr marL="450850" indent="-368300">
              <a:lnSpc>
                <a:spcPts val="2180"/>
              </a:lnSpc>
              <a:spcBef>
                <a:spcPts val="0"/>
              </a:spcBef>
            </a:pPr>
            <a:r>
              <a:rPr lang="en-US" sz="1600" b="1" i="1" dirty="0" smtClean="0">
                <a:solidFill>
                  <a:srgbClr val="000000"/>
                </a:solidFill>
                <a:latin typeface="Verdana"/>
                <a:cs typeface="Verdana"/>
              </a:rPr>
              <a:t>* 	Controllables. The things I can control in the situation are:</a:t>
            </a:r>
          </a:p>
          <a:p>
            <a:pPr marL="533400" indent="-361950">
              <a:lnSpc>
                <a:spcPts val="2180"/>
              </a:lnSpc>
              <a:spcBef>
                <a:spcPts val="0"/>
              </a:spcBef>
            </a:pPr>
            <a:endParaRPr lang="en-US" sz="1600" b="1" i="1" dirty="0" smtClean="0">
              <a:solidFill>
                <a:schemeClr val="bg1"/>
              </a:solidFill>
              <a:latin typeface="Verdana"/>
              <a:cs typeface="Verdana"/>
            </a:endParaRPr>
          </a:p>
        </p:txBody>
      </p:sp>
      <p:cxnSp>
        <p:nvCxnSpPr>
          <p:cNvPr id="11" name="Straight Arrow Connector 10"/>
          <p:cNvCxnSpPr/>
          <p:nvPr/>
        </p:nvCxnSpPr>
        <p:spPr>
          <a:xfrm rot="5400000">
            <a:off x="4375653" y="5016150"/>
            <a:ext cx="311832" cy="1588"/>
          </a:xfrm>
          <a:prstGeom prst="straightConnector1">
            <a:avLst/>
          </a:prstGeom>
          <a:ln w="63500"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253995" y="3469581"/>
            <a:ext cx="8720673" cy="1390652"/>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FFFFFF"/>
              </a:solidFill>
              <a:latin typeface="Verdana"/>
              <a:cs typeface="Verdana"/>
            </a:endParaRPr>
          </a:p>
        </p:txBody>
      </p:sp>
      <p:sp>
        <p:nvSpPr>
          <p:cNvPr id="13" name="TextBox 12"/>
          <p:cNvSpPr txBox="1"/>
          <p:nvPr/>
        </p:nvSpPr>
        <p:spPr>
          <a:xfrm>
            <a:off x="253999" y="3469582"/>
            <a:ext cx="8720667" cy="1522639"/>
          </a:xfrm>
          <a:prstGeom prst="rect">
            <a:avLst/>
          </a:prstGeom>
          <a:noFill/>
        </p:spPr>
        <p:txBody>
          <a:bodyPr wrap="square" rtlCol="0">
            <a:spAutoFit/>
          </a:bodyPr>
          <a:lstStyle/>
          <a:p>
            <a:pPr algn="ctr">
              <a:lnSpc>
                <a:spcPts val="2180"/>
              </a:lnSpc>
              <a:spcBef>
                <a:spcPts val="0"/>
              </a:spcBef>
            </a:pPr>
            <a:r>
              <a:rPr lang="en-US" sz="2200" b="1" i="1" dirty="0" smtClean="0">
                <a:latin typeface="Verdana"/>
                <a:cs typeface="Verdana"/>
              </a:rPr>
              <a:t>Creativity</a:t>
            </a:r>
          </a:p>
          <a:p>
            <a:pPr marL="450850" indent="-368300">
              <a:lnSpc>
                <a:spcPts val="2380"/>
              </a:lnSpc>
              <a:spcBef>
                <a:spcPts val="0"/>
              </a:spcBef>
            </a:pPr>
            <a:r>
              <a:rPr lang="en-US" sz="1600" b="1" i="1" dirty="0" smtClean="0">
                <a:latin typeface="Verdana"/>
                <a:cs typeface="Verdana"/>
              </a:rPr>
              <a:t>* 	Choices. The possible options for achieving the results are:</a:t>
            </a:r>
          </a:p>
          <a:p>
            <a:pPr marL="450850" indent="-368300">
              <a:lnSpc>
                <a:spcPts val="2180"/>
              </a:lnSpc>
              <a:spcBef>
                <a:spcPts val="0"/>
              </a:spcBef>
            </a:pPr>
            <a:r>
              <a:rPr lang="en-US" sz="1600" b="1" i="1" dirty="0" smtClean="0">
                <a:latin typeface="Verdana"/>
                <a:cs typeface="Verdana"/>
              </a:rPr>
              <a:t>* 	Consequences. The pluses and minuses of each option are:</a:t>
            </a:r>
          </a:p>
          <a:p>
            <a:pPr marL="450850" indent="-368300">
              <a:lnSpc>
                <a:spcPts val="2180"/>
              </a:lnSpc>
              <a:spcBef>
                <a:spcPts val="0"/>
              </a:spcBef>
            </a:pPr>
            <a:r>
              <a:rPr lang="en-US" sz="1600" b="1" i="1" dirty="0" smtClean="0">
                <a:latin typeface="Verdana"/>
                <a:cs typeface="Verdana"/>
              </a:rPr>
              <a:t>* 	Creative solutions. The other possible creative solutions are:</a:t>
            </a:r>
          </a:p>
          <a:p>
            <a:pPr marL="533400" indent="-361950">
              <a:lnSpc>
                <a:spcPts val="2180"/>
              </a:lnSpc>
              <a:spcBef>
                <a:spcPts val="0"/>
              </a:spcBef>
            </a:pPr>
            <a:endParaRPr lang="en-US" sz="1600" b="1" i="1" dirty="0" smtClean="0">
              <a:latin typeface="Verdana"/>
              <a:cs typeface="Verdana"/>
            </a:endParaRPr>
          </a:p>
        </p:txBody>
      </p:sp>
      <p:sp>
        <p:nvSpPr>
          <p:cNvPr id="14" name="Rounded Rectangle 13"/>
          <p:cNvSpPr/>
          <p:nvPr/>
        </p:nvSpPr>
        <p:spPr>
          <a:xfrm>
            <a:off x="254007" y="5172066"/>
            <a:ext cx="8720659" cy="1390650"/>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000000"/>
              </a:solidFill>
              <a:latin typeface="Verdana"/>
              <a:cs typeface="Verdana"/>
            </a:endParaRPr>
          </a:p>
        </p:txBody>
      </p:sp>
      <p:sp>
        <p:nvSpPr>
          <p:cNvPr id="15" name="TextBox 14"/>
          <p:cNvSpPr txBox="1"/>
          <p:nvPr/>
        </p:nvSpPr>
        <p:spPr>
          <a:xfrm>
            <a:off x="253995" y="5172066"/>
            <a:ext cx="8547959"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Concrete Results</a:t>
            </a:r>
          </a:p>
          <a:p>
            <a:pPr marL="450850" indent="-368300">
              <a:lnSpc>
                <a:spcPts val="2380"/>
              </a:lnSpc>
              <a:spcBef>
                <a:spcPts val="0"/>
              </a:spcBef>
            </a:pPr>
            <a:r>
              <a:rPr lang="en-US" sz="1600" b="1" i="1" dirty="0" smtClean="0">
                <a:solidFill>
                  <a:srgbClr val="000000"/>
                </a:solidFill>
                <a:latin typeface="Verdana"/>
                <a:cs typeface="Verdana"/>
              </a:rPr>
              <a:t>* 	Conclusions. The route </a:t>
            </a:r>
            <a:r>
              <a:rPr lang="en-US" sz="1600" b="1" i="1" dirty="0">
                <a:solidFill>
                  <a:srgbClr val="000000"/>
                </a:solidFill>
                <a:latin typeface="Verdana"/>
                <a:cs typeface="Verdana"/>
              </a:rPr>
              <a:t>I</a:t>
            </a:r>
            <a:r>
              <a:rPr lang="en-US" sz="1600" b="1" i="1" dirty="0" smtClean="0">
                <a:solidFill>
                  <a:srgbClr val="000000"/>
                </a:solidFill>
                <a:latin typeface="Verdana"/>
                <a:cs typeface="Verdana"/>
              </a:rPr>
              <a:t> want to follow is:</a:t>
            </a:r>
          </a:p>
          <a:p>
            <a:pPr marL="450850" indent="-368300">
              <a:lnSpc>
                <a:spcPts val="2180"/>
              </a:lnSpc>
              <a:spcBef>
                <a:spcPts val="0"/>
              </a:spcBef>
            </a:pPr>
            <a:r>
              <a:rPr lang="en-US" sz="1600" b="1" i="1" dirty="0" smtClean="0">
                <a:solidFill>
                  <a:srgbClr val="000000"/>
                </a:solidFill>
                <a:latin typeface="Verdana"/>
                <a:cs typeface="Verdana"/>
              </a:rPr>
              <a:t>* 	Contracts. The contracts </a:t>
            </a:r>
            <a:r>
              <a:rPr lang="en-US" sz="1600" b="1" i="1" dirty="0">
                <a:solidFill>
                  <a:srgbClr val="000000"/>
                </a:solidFill>
                <a:latin typeface="Verdana"/>
                <a:cs typeface="Verdana"/>
              </a:rPr>
              <a:t>I</a:t>
            </a:r>
            <a:r>
              <a:rPr lang="en-US" sz="1600" b="1" i="1" dirty="0" smtClean="0">
                <a:solidFill>
                  <a:srgbClr val="000000"/>
                </a:solidFill>
                <a:latin typeface="Verdana"/>
                <a:cs typeface="Verdana"/>
              </a:rPr>
              <a:t> need to make to achieve the results are:</a:t>
            </a:r>
          </a:p>
          <a:p>
            <a:pPr marL="450850" indent="-368300">
              <a:lnSpc>
                <a:spcPts val="2180"/>
              </a:lnSpc>
              <a:spcBef>
                <a:spcPts val="0"/>
              </a:spcBef>
            </a:pPr>
            <a:r>
              <a:rPr lang="en-US" sz="1600" b="1" i="1" dirty="0" smtClean="0">
                <a:solidFill>
                  <a:srgbClr val="000000"/>
                </a:solidFill>
                <a:latin typeface="Verdana"/>
                <a:cs typeface="Verdana"/>
              </a:rPr>
              <a:t>* 	Concrete results. The specific action plan for achieving the results is:</a:t>
            </a:r>
          </a:p>
          <a:p>
            <a:pPr marL="533400" indent="-361950">
              <a:lnSpc>
                <a:spcPts val="2180"/>
              </a:lnSpc>
              <a:spcBef>
                <a:spcPts val="0"/>
              </a:spcBef>
            </a:pPr>
            <a:endParaRPr lang="en-US" sz="1600" b="1" i="1" dirty="0" smtClean="0">
              <a:solidFill>
                <a:srgbClr val="FFFFFF"/>
              </a:solidFill>
              <a:latin typeface="Verdana"/>
              <a:cs typeface="Verdan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491247"/>
            <a:ext cx="7928855" cy="5470728"/>
          </a:xfrm>
          <a:prstGeom prst="rect">
            <a:avLst/>
          </a:prstGeom>
          <a:noFill/>
          <a:ln w="9525">
            <a:noFill/>
            <a:miter lim="800000"/>
            <a:headEnd/>
            <a:tailEnd/>
          </a:ln>
        </p:spPr>
        <p:txBody>
          <a:bodyPr wrap="square">
            <a:prstTxWarp prst="textNoShape">
              <a:avLst/>
            </a:prstTxWarp>
            <a:spAutoFit/>
          </a:bodyPr>
          <a:lstStyle/>
          <a:p>
            <a:pPr indent="-342900">
              <a:lnSpc>
                <a:spcPts val="3000"/>
              </a:lnSpc>
            </a:pPr>
            <a:r>
              <a:rPr lang="en-GB" sz="2200" i="1" dirty="0" smtClean="0">
                <a:latin typeface="Verdana" charset="0"/>
              </a:rPr>
              <a:t>So make sure you establish Clarity. This also involves the things you can control in the situation. You can then move on to Creativity – the ‘How’ and Concrete Results - the ‘When’.</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The following pages provides an overview of the model. There are several sub-sections under the headings of Clarity, Creativity and Concrete Results.</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You may or may not want to go through each sub-section. If you do so, however, you will find that - after a while - you go through these quickly to find solutions. The model works, but please adapt it in your own way.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335486"/>
            <a:ext cx="7928855" cy="2777683"/>
          </a:xfrm>
          <a:prstGeom prst="rect">
            <a:avLst/>
          </a:prstGeom>
          <a:noFill/>
          <a:ln w="9525">
            <a:noFill/>
            <a:miter lim="800000"/>
            <a:headEnd/>
            <a:tailEnd/>
          </a:ln>
        </p:spPr>
        <p:txBody>
          <a:bodyPr wrap="square">
            <a:prstTxWarp prst="textNoShape">
              <a:avLst/>
            </a:prstTxWarp>
            <a:spAutoFit/>
          </a:bodyPr>
          <a:lstStyle/>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The following pages provide a framework you can fill-in to find solutions to a specific challenge. </a:t>
            </a:r>
          </a:p>
          <a:p>
            <a:pPr indent="-342900">
              <a:lnSpc>
                <a:spcPts val="3000"/>
              </a:lnSpc>
            </a:pPr>
            <a:endParaRPr lang="en-GB" sz="2200" i="1" dirty="0" smtClean="0">
              <a:latin typeface="Verdana" charset="0"/>
            </a:endParaRPr>
          </a:p>
          <a:p>
            <a:pPr indent="-342900">
              <a:lnSpc>
                <a:spcPts val="3000"/>
              </a:lnSpc>
            </a:pPr>
            <a:r>
              <a:rPr lang="en-GB" sz="2200" i="1" dirty="0" smtClean="0">
                <a:latin typeface="Verdana" charset="0"/>
              </a:rPr>
              <a:t>As mentioned earlier, you can also use this approach when enabling other people to find solutions or to make decisions.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280885" y="274638"/>
            <a:ext cx="8505928" cy="561975"/>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Clarity</a:t>
            </a:r>
            <a:endParaRPr lang="en-GB" sz="3200" i="1" dirty="0">
              <a:latin typeface="Verdana" charset="0"/>
              <a:ea typeface="ＭＳ Ｐゴシック" charset="-128"/>
              <a:cs typeface="ＭＳ Ｐゴシック" charset="-128"/>
            </a:endParaRPr>
          </a:p>
        </p:txBody>
      </p:sp>
      <p:sp>
        <p:nvSpPr>
          <p:cNvPr id="202758" name="Text Box 5"/>
          <p:cNvSpPr txBox="1">
            <a:spLocks noChangeArrowheads="1"/>
          </p:cNvSpPr>
          <p:nvPr/>
        </p:nvSpPr>
        <p:spPr bwMode="auto">
          <a:xfrm>
            <a:off x="280885" y="1317244"/>
            <a:ext cx="8505929" cy="3904915"/>
          </a:xfrm>
          <a:prstGeom prst="rect">
            <a:avLst/>
          </a:prstGeom>
          <a:noFill/>
          <a:ln w="9525">
            <a:noFill/>
            <a:miter lim="800000"/>
            <a:headEnd/>
            <a:tailEnd/>
          </a:ln>
        </p:spPr>
        <p:txBody>
          <a:bodyPr wrap="square">
            <a:prstTxWarp prst="textNoShape">
              <a:avLst/>
            </a:prstTxWarp>
            <a:spAutoFit/>
          </a:bodyPr>
          <a:lstStyle/>
          <a:p>
            <a:pPr indent="-342900" algn="ctr">
              <a:lnSpc>
                <a:spcPts val="2700"/>
              </a:lnSpc>
            </a:pPr>
            <a:r>
              <a:rPr lang="en-GB" sz="2400" i="1" dirty="0" smtClean="0">
                <a:latin typeface="Verdana" charset="0"/>
              </a:rPr>
              <a:t>Challenges. The specific </a:t>
            </a:r>
          </a:p>
          <a:p>
            <a:pPr indent="-342900" algn="ctr">
              <a:lnSpc>
                <a:spcPts val="2700"/>
              </a:lnSpc>
            </a:pPr>
            <a:r>
              <a:rPr lang="en-GB" sz="2400" i="1" dirty="0" smtClean="0">
                <a:latin typeface="Verdana" charset="0"/>
              </a:rPr>
              <a:t>challenge I </a:t>
            </a:r>
            <a:r>
              <a:rPr lang="en-GB" sz="2400" i="1" dirty="0">
                <a:latin typeface="Verdana" charset="0"/>
              </a:rPr>
              <a:t>want to explore is</a:t>
            </a:r>
            <a:r>
              <a:rPr lang="en-GB" sz="2400" i="1" dirty="0" smtClean="0">
                <a:latin typeface="Verdana" charset="0"/>
              </a:rPr>
              <a:t>:</a:t>
            </a:r>
          </a:p>
          <a:p>
            <a:pPr indent="-342900" algn="ctr">
              <a:lnSpc>
                <a:spcPts val="2700"/>
              </a:lnSpc>
            </a:pPr>
            <a:endParaRPr lang="en-GB" sz="2400" i="1" dirty="0" smtClean="0">
              <a:latin typeface="Verdana" charset="0"/>
            </a:endParaRPr>
          </a:p>
          <a:p>
            <a:pPr indent="-342900" algn="ctr">
              <a:lnSpc>
                <a:spcPts val="2700"/>
              </a:lnSpc>
            </a:pPr>
            <a:endParaRPr lang="en-GB" sz="2400" i="1" dirty="0" smtClean="0">
              <a:latin typeface="Verdana" charset="0"/>
            </a:endParaRPr>
          </a:p>
          <a:p>
            <a:pPr indent="-342900" algn="just">
              <a:lnSpc>
                <a:spcPts val="2700"/>
              </a:lnSpc>
              <a:buClr>
                <a:srgbClr val="C00000"/>
              </a:buClr>
            </a:pPr>
            <a:r>
              <a:rPr lang="en-GB" sz="2400" i="1" dirty="0" smtClean="0">
                <a:latin typeface="Verdana" charset="0"/>
              </a:rPr>
              <a:t>*	How to</a:t>
            </a: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endParaRPr lang="en-GB" sz="2400" i="1" dirty="0">
              <a:latin typeface="Verdana" charset="0"/>
            </a:endParaRP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r>
              <a:rPr lang="en-GB" sz="2400" i="1" dirty="0" smtClean="0">
                <a:latin typeface="Verdana" charset="0"/>
              </a:rPr>
              <a:t>	(Write this in positive terms.)</a:t>
            </a:r>
          </a:p>
          <a:p>
            <a:pPr indent="-342900" algn="just">
              <a:lnSpc>
                <a:spcPts val="2700"/>
              </a:lnSpc>
              <a:buClr>
                <a:srgbClr val="C00000"/>
              </a:buClr>
            </a:pPr>
            <a:endParaRPr lang="en-GB" sz="24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80885" y="551156"/>
            <a:ext cx="8505929" cy="5636158"/>
          </a:xfrm>
          <a:prstGeom prst="rect">
            <a:avLst/>
          </a:prstGeom>
          <a:noFill/>
          <a:ln w="9525">
            <a:noFill/>
            <a:miter lim="800000"/>
            <a:headEnd/>
            <a:tailEnd/>
          </a:ln>
        </p:spPr>
        <p:txBody>
          <a:bodyPr wrap="square">
            <a:prstTxWarp prst="textNoShape">
              <a:avLst/>
            </a:prstTxWarp>
            <a:spAutoFit/>
          </a:bodyPr>
          <a:lstStyle/>
          <a:p>
            <a:pPr indent="-342900" algn="ctr">
              <a:lnSpc>
                <a:spcPts val="2700"/>
              </a:lnSpc>
              <a:buClr>
                <a:srgbClr val="C00000"/>
              </a:buClr>
            </a:pPr>
            <a:r>
              <a:rPr lang="en-GB" sz="2400" i="1" dirty="0" smtClean="0">
                <a:solidFill>
                  <a:srgbClr val="000000"/>
                </a:solidFill>
                <a:latin typeface="Verdana" charset="0"/>
              </a:rPr>
              <a:t>Here is some more information about the specific situation and some of the goals I want to achieve:</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80884" y="537284"/>
            <a:ext cx="8505929" cy="5550665"/>
          </a:xfrm>
          <a:prstGeom prst="rect">
            <a:avLst/>
          </a:prstGeom>
          <a:noFill/>
          <a:ln w="9525">
            <a:noFill/>
            <a:miter lim="800000"/>
            <a:headEnd/>
            <a:tailEnd/>
          </a:ln>
        </p:spPr>
        <p:txBody>
          <a:bodyPr wrap="square">
            <a:prstTxWarp prst="textNoShape">
              <a:avLst/>
            </a:prstTxWarp>
            <a:spAutoFit/>
          </a:bodyPr>
          <a:lstStyle/>
          <a:p>
            <a:pPr indent="-342900" algn="ctr">
              <a:lnSpc>
                <a:spcPts val="2500"/>
              </a:lnSpc>
              <a:buClr>
                <a:srgbClr val="C00000"/>
              </a:buClr>
            </a:pPr>
            <a:r>
              <a:rPr lang="en-GB" sz="2400" i="1" dirty="0" smtClean="0">
                <a:solidFill>
                  <a:srgbClr val="000000"/>
                </a:solidFill>
                <a:latin typeface="Verdana" charset="0"/>
              </a:rPr>
              <a:t>Clarity</a:t>
            </a:r>
            <a:r>
              <a:rPr lang="en-GB" sz="2400" i="1" dirty="0">
                <a:solidFill>
                  <a:srgbClr val="000000"/>
                </a:solidFill>
                <a:latin typeface="Verdana" charset="0"/>
              </a:rPr>
              <a:t>. The real results</a:t>
            </a:r>
            <a:r>
              <a:rPr lang="en-GB" sz="2400" i="1" dirty="0" smtClean="0">
                <a:solidFill>
                  <a:srgbClr val="000000"/>
                </a:solidFill>
                <a:latin typeface="Verdana" charset="0"/>
              </a:rPr>
              <a:t> </a:t>
            </a:r>
            <a:r>
              <a:rPr lang="en-GB" sz="2400" i="1" dirty="0">
                <a:solidFill>
                  <a:srgbClr val="000000"/>
                </a:solidFill>
                <a:latin typeface="Verdana" charset="0"/>
              </a:rPr>
              <a:t>I</a:t>
            </a:r>
            <a:r>
              <a:rPr lang="en-GB" sz="2400" i="1" dirty="0" smtClean="0">
                <a:solidFill>
                  <a:srgbClr val="000000"/>
                </a:solidFill>
                <a:latin typeface="Verdana" charset="0"/>
              </a:rPr>
              <a:t> therefore want </a:t>
            </a:r>
          </a:p>
          <a:p>
            <a:pPr indent="-342900" algn="ctr">
              <a:lnSpc>
                <a:spcPts val="2500"/>
              </a:lnSpc>
              <a:buClr>
                <a:srgbClr val="C00000"/>
              </a:buClr>
            </a:pPr>
            <a:r>
              <a:rPr lang="en-GB" sz="2400" i="1" dirty="0">
                <a:solidFill>
                  <a:srgbClr val="000000"/>
                </a:solidFill>
                <a:latin typeface="Verdana" charset="0"/>
              </a:rPr>
              <a:t>t</a:t>
            </a:r>
            <a:r>
              <a:rPr lang="en-GB" sz="2400" i="1" dirty="0" smtClean="0">
                <a:solidFill>
                  <a:srgbClr val="000000"/>
                </a:solidFill>
                <a:latin typeface="Verdana" charset="0"/>
              </a:rPr>
              <a:t>o achieve - in order of priority - are:</a:t>
            </a:r>
          </a:p>
          <a:p>
            <a:pPr indent="-342900" algn="ctr">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451857" y="439596"/>
            <a:ext cx="8334956" cy="5871266"/>
          </a:xfrm>
          <a:prstGeom prst="rect">
            <a:avLst/>
          </a:prstGeom>
          <a:noFill/>
          <a:ln w="9525">
            <a:noFill/>
            <a:miter lim="800000"/>
            <a:headEnd/>
            <a:tailEnd/>
          </a:ln>
        </p:spPr>
        <p:txBody>
          <a:bodyPr wrap="square">
            <a:prstTxWarp prst="textNoShape">
              <a:avLst/>
            </a:prstTxWarp>
            <a:spAutoFit/>
          </a:bodyPr>
          <a:lstStyle/>
          <a:p>
            <a:pPr indent="-342900" algn="ctr">
              <a:lnSpc>
                <a:spcPts val="2500"/>
              </a:lnSpc>
              <a:buClr>
                <a:srgbClr val="C00000"/>
              </a:buClr>
            </a:pPr>
            <a:r>
              <a:rPr lang="en-GB" sz="2400" i="1" dirty="0" smtClean="0">
                <a:solidFill>
                  <a:srgbClr val="000000"/>
                </a:solidFill>
                <a:latin typeface="Verdana" charset="0"/>
              </a:rPr>
              <a:t>Controllables. The things I can </a:t>
            </a:r>
            <a:br>
              <a:rPr lang="en-GB" sz="2400" i="1" dirty="0" smtClean="0">
                <a:solidFill>
                  <a:srgbClr val="000000"/>
                </a:solidFill>
                <a:latin typeface="Verdana" charset="0"/>
              </a:rPr>
            </a:br>
            <a:r>
              <a:rPr lang="en-GB" sz="2400" i="1" dirty="0" smtClean="0">
                <a:solidFill>
                  <a:srgbClr val="000000"/>
                </a:solidFill>
                <a:latin typeface="Verdana" charset="0"/>
              </a:rPr>
              <a:t>control in the situation are:</a:t>
            </a:r>
          </a:p>
          <a:p>
            <a:pPr indent="-342900" algn="ctr">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a:t>
            </a: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457199" y="274638"/>
            <a:ext cx="8329613" cy="561975"/>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Creativity</a:t>
            </a:r>
            <a:endParaRPr lang="en-GB" sz="3200" i="1" dirty="0">
              <a:latin typeface="Verdana" charset="0"/>
              <a:ea typeface="ＭＳ Ｐゴシック" charset="-128"/>
              <a:cs typeface="ＭＳ Ｐゴシック" charset="-128"/>
            </a:endParaRPr>
          </a:p>
        </p:txBody>
      </p:sp>
      <p:sp>
        <p:nvSpPr>
          <p:cNvPr id="6" name="Text Box 5"/>
          <p:cNvSpPr txBox="1">
            <a:spLocks noChangeArrowheads="1"/>
          </p:cNvSpPr>
          <p:nvPr/>
        </p:nvSpPr>
        <p:spPr bwMode="auto">
          <a:xfrm>
            <a:off x="273000" y="1282154"/>
            <a:ext cx="8513813" cy="5170645"/>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200" i="1" dirty="0" smtClean="0">
                <a:solidFill>
                  <a:srgbClr val="000000"/>
                </a:solidFill>
                <a:latin typeface="Verdana" charset="0"/>
              </a:rPr>
              <a:t>Choices and Consequences. The possible options </a:t>
            </a:r>
          </a:p>
          <a:p>
            <a:pPr indent="-342900" algn="ctr">
              <a:lnSpc>
                <a:spcPts val="2600"/>
              </a:lnSpc>
            </a:pPr>
            <a:r>
              <a:rPr lang="en-GB" sz="2200" i="1" dirty="0" smtClean="0">
                <a:solidFill>
                  <a:srgbClr val="000000"/>
                </a:solidFill>
                <a:latin typeface="Verdana" charset="0"/>
              </a:rPr>
              <a:t>for tackling the challenge – together with </a:t>
            </a:r>
            <a:br>
              <a:rPr lang="en-GB" sz="2200" i="1" dirty="0" smtClean="0">
                <a:solidFill>
                  <a:srgbClr val="000000"/>
                </a:solidFill>
                <a:latin typeface="Verdana" charset="0"/>
              </a:rPr>
            </a:br>
            <a:r>
              <a:rPr lang="en-GB" sz="2200" i="1" dirty="0" smtClean="0">
                <a:solidFill>
                  <a:srgbClr val="000000"/>
                </a:solidFill>
                <a:latin typeface="Verdana" charset="0"/>
              </a:rPr>
              <a:t>the pluses, minuses and attractiveness - are:</a:t>
            </a:r>
          </a:p>
          <a:p>
            <a:pPr indent="-342900" algn="ctr">
              <a:lnSpc>
                <a:spcPts val="2600"/>
              </a:lnSpc>
            </a:pPr>
            <a:endParaRPr lang="en-GB" sz="2200" i="1" dirty="0" smtClean="0">
              <a:solidFill>
                <a:srgbClr val="000000"/>
              </a:solidFill>
              <a:latin typeface="Verdana" charset="0"/>
            </a:endParaRPr>
          </a:p>
          <a:p>
            <a:pPr indent="-342900" algn="ctr">
              <a:lnSpc>
                <a:spcPts val="2600"/>
              </a:lnSpc>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a)	To </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a:t>
            </a:r>
          </a:p>
          <a:p>
            <a:pPr indent="-342900">
              <a:lnSpc>
                <a:spcPts val="26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a:t>
            </a:r>
          </a:p>
          <a:p>
            <a:pPr indent="-342900">
              <a:lnSpc>
                <a:spcPts val="26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gn="ctr">
              <a:lnSpc>
                <a:spcPts val="26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73000" y="390752"/>
            <a:ext cx="8513813" cy="6560770"/>
          </a:xfrm>
          <a:prstGeom prst="rect">
            <a:avLst/>
          </a:prstGeom>
          <a:noFill/>
          <a:ln w="9525">
            <a:noFill/>
            <a:miter lim="800000"/>
            <a:headEnd/>
            <a:tailEnd/>
          </a:ln>
        </p:spPr>
        <p:txBody>
          <a:bodyPr wrap="square">
            <a:prstTxWarp prst="textNoShape">
              <a:avLst/>
            </a:prstTxWarp>
            <a:spAutoFit/>
          </a:bodyPr>
          <a:lstStyle/>
          <a:p>
            <a:pPr indent="-342900">
              <a:lnSpc>
                <a:spcPts val="2400"/>
              </a:lnSpc>
              <a:buClr>
                <a:srgbClr val="C00000"/>
              </a:buClr>
            </a:pPr>
            <a:r>
              <a:rPr lang="en-GB" sz="2200" i="1" dirty="0" smtClean="0">
                <a:solidFill>
                  <a:srgbClr val="000000"/>
                </a:solidFill>
                <a:latin typeface="Verdana" charset="0"/>
              </a:rPr>
              <a:t>b)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c)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minuses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attractiveness of this option is: ______ / 10</a:t>
            </a:r>
          </a:p>
          <a:p>
            <a:pPr indent="-342900" algn="ctr">
              <a:lnSpc>
                <a:spcPts val="24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605347" y="599083"/>
            <a:ext cx="8092385" cy="5834076"/>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charset="0"/>
              </a:rPr>
              <a:t>The approach is structured. But, after awhile, people will go through it quickly. Peak performers sometimes use what is called ‘strategic intuition’. But this is often based on years of experience and the framework they use for making decisions. These materials provide such a framework.</a:t>
            </a:r>
          </a:p>
          <a:p>
            <a:pPr indent="-342900">
              <a:lnSpc>
                <a:spcPts val="2800"/>
              </a:lnSpc>
            </a:pPr>
            <a:endParaRPr lang="en-GB" sz="2200" i="1" dirty="0">
              <a:latin typeface="Verdana" charset="0"/>
            </a:endParaRPr>
          </a:p>
          <a:p>
            <a:pPr indent="-342900">
              <a:lnSpc>
                <a:spcPts val="2800"/>
              </a:lnSpc>
            </a:pPr>
            <a:r>
              <a:rPr lang="en-GB" sz="2200" i="1" dirty="0" smtClean="0">
                <a:latin typeface="Verdana" charset="0"/>
              </a:rPr>
              <a:t>The packs are designed to stand alone. You can use each one separately and distribute these to individuals or teams. There is therefore quite a lot of repetition in the Introduction and each pack.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There are many models for creative problem solving. This material focuses on the 3C model. It encourages people to focus on Clarity, Creativity and Concrete Results.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273000" y="390752"/>
            <a:ext cx="8513813" cy="6560770"/>
          </a:xfrm>
          <a:prstGeom prst="rect">
            <a:avLst/>
          </a:prstGeom>
          <a:noFill/>
          <a:ln w="9525">
            <a:noFill/>
            <a:miter lim="800000"/>
            <a:headEnd/>
            <a:tailEnd/>
          </a:ln>
        </p:spPr>
        <p:txBody>
          <a:bodyPr wrap="square">
            <a:prstTxWarp prst="textNoShape">
              <a:avLst/>
            </a:prstTxWarp>
            <a:spAutoFit/>
          </a:bodyPr>
          <a:lstStyle/>
          <a:p>
            <a:pPr indent="-342900">
              <a:lnSpc>
                <a:spcPts val="2400"/>
              </a:lnSpc>
              <a:buClr>
                <a:srgbClr val="C00000"/>
              </a:buClr>
            </a:pPr>
            <a:r>
              <a:rPr lang="en-GB" sz="2200" i="1" dirty="0">
                <a:solidFill>
                  <a:srgbClr val="000000"/>
                </a:solidFill>
                <a:latin typeface="Verdana" charset="0"/>
              </a:rPr>
              <a:t>d</a:t>
            </a:r>
            <a:r>
              <a:rPr lang="en-GB" sz="2200" i="1" dirty="0" smtClean="0">
                <a:solidFill>
                  <a:srgbClr val="000000"/>
                </a:solidFill>
                <a:latin typeface="Verdana" charset="0"/>
              </a:rPr>
              <a:t>)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a:solidFill>
                  <a:srgbClr val="000000"/>
                </a:solidFill>
                <a:latin typeface="Verdana" charset="0"/>
              </a:rPr>
              <a:t>e</a:t>
            </a:r>
            <a:r>
              <a:rPr lang="en-GB" sz="2200" i="1" dirty="0" smtClean="0">
                <a:solidFill>
                  <a:srgbClr val="000000"/>
                </a:solidFill>
                <a:latin typeface="Verdana" charset="0"/>
              </a:rPr>
              <a:t>)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minuses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attractiveness of this option is: ______ / 10</a:t>
            </a:r>
          </a:p>
          <a:p>
            <a:pPr indent="-342900" algn="ctr">
              <a:lnSpc>
                <a:spcPts val="24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273000" y="438727"/>
            <a:ext cx="8513813" cy="5766536"/>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smtClean="0">
                <a:solidFill>
                  <a:srgbClr val="000000"/>
                </a:solidFill>
                <a:latin typeface="Verdana" charset="0"/>
              </a:rPr>
              <a:t>Creative Solutions. The other </a:t>
            </a:r>
            <a:br>
              <a:rPr lang="en-GB" sz="2400" i="1" dirty="0" smtClean="0">
                <a:solidFill>
                  <a:srgbClr val="000000"/>
                </a:solidFill>
                <a:latin typeface="Verdana" charset="0"/>
              </a:rPr>
            </a:br>
            <a:r>
              <a:rPr lang="en-GB" sz="2400" i="1" dirty="0" smtClean="0">
                <a:solidFill>
                  <a:srgbClr val="000000"/>
                </a:solidFill>
                <a:latin typeface="Verdana" charset="0"/>
              </a:rPr>
              <a:t>potential creative solutions are:</a:t>
            </a:r>
          </a:p>
          <a:p>
            <a:pPr indent="-342900">
              <a:lnSpc>
                <a:spcPts val="2600"/>
              </a:lnSpc>
              <a:buClr>
                <a:srgbClr val="C00000"/>
              </a:buClr>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nSpc>
                <a:spcPts val="2600"/>
              </a:lnSpc>
              <a:buClr>
                <a:srgbClr val="C00000"/>
              </a:buClr>
            </a:pPr>
            <a:r>
              <a:rPr lang="en-GB" sz="2400" i="1" dirty="0" smtClean="0">
                <a:solidFill>
                  <a:srgbClr val="000000"/>
                </a:solidFill>
                <a:latin typeface="Verdana" charset="0"/>
              </a:rPr>
              <a:t>*	To</a:t>
            </a:r>
          </a:p>
          <a:p>
            <a:pPr indent="-342900">
              <a:lnSpc>
                <a:spcPts val="2600"/>
              </a:lnSpc>
              <a:buClr>
                <a:srgbClr val="C00000"/>
              </a:buClr>
            </a:pPr>
            <a:r>
              <a:rPr lang="en-GB" sz="2400" i="1" dirty="0" smtClean="0">
                <a:solidFill>
                  <a:srgbClr val="000000"/>
                </a:solidFill>
                <a:latin typeface="Verdana" charset="0"/>
              </a:rPr>
              <a:t>	</a:t>
            </a:r>
          </a:p>
          <a:p>
            <a:pPr indent="-342900">
              <a:lnSpc>
                <a:spcPts val="2600"/>
              </a:lnSpc>
              <a:buClr>
                <a:srgbClr val="C00000"/>
              </a:buClr>
            </a:pPr>
            <a:endParaRPr lang="en-GB" sz="2400" i="1" dirty="0" smtClean="0">
              <a:solidFill>
                <a:srgbClr val="000000"/>
              </a:solidFill>
              <a:latin typeface="Verdana" charset="0"/>
            </a:endParaRPr>
          </a:p>
          <a:p>
            <a:pPr indent="-342900">
              <a:lnSpc>
                <a:spcPts val="2600"/>
              </a:lnSpc>
              <a:buClr>
                <a:srgbClr val="C00000"/>
              </a:buClr>
            </a:pPr>
            <a:endParaRPr lang="en-GB" sz="2400" i="1" dirty="0" smtClean="0">
              <a:solidFill>
                <a:srgbClr val="000000"/>
              </a:solidFill>
              <a:latin typeface="Verdana" charset="0"/>
            </a:endParaRPr>
          </a:p>
          <a:p>
            <a:pPr indent="-342900" algn="ctr">
              <a:lnSpc>
                <a:spcPts val="2600"/>
              </a:lnSpc>
            </a:pPr>
            <a:r>
              <a:rPr lang="en-GB" sz="2400" i="1" dirty="0" smtClean="0">
                <a:solidFill>
                  <a:srgbClr val="000000"/>
                </a:solidFill>
                <a:latin typeface="Verdana" charset="0"/>
              </a:rPr>
              <a:t>	</a:t>
            </a:r>
          </a:p>
          <a:p>
            <a:pPr indent="-342900">
              <a:lnSpc>
                <a:spcPts val="2600"/>
              </a:lnSpc>
              <a:buClr>
                <a:srgbClr val="C00000"/>
              </a:buClr>
            </a:pPr>
            <a:r>
              <a:rPr lang="en-GB" sz="2400" i="1" dirty="0" smtClean="0">
                <a:solidFill>
                  <a:srgbClr val="000000"/>
                </a:solidFill>
                <a:latin typeface="Verdana" charset="0"/>
              </a:rPr>
              <a:t>*	To</a:t>
            </a:r>
          </a:p>
          <a:p>
            <a:pPr indent="-342900">
              <a:lnSpc>
                <a:spcPts val="2600"/>
              </a:lnSpc>
              <a:buClr>
                <a:srgbClr val="C00000"/>
              </a:buClr>
            </a:pPr>
            <a:endParaRPr lang="en-GB" sz="2400" i="1" dirty="0" smtClean="0">
              <a:solidFill>
                <a:srgbClr val="000000"/>
              </a:solidFill>
              <a:latin typeface="Verdana" charset="0"/>
            </a:endParaRPr>
          </a:p>
          <a:p>
            <a:pPr indent="-342900">
              <a:lnSpc>
                <a:spcPts val="2600"/>
              </a:lnSpc>
              <a:buClr>
                <a:srgbClr val="C00000"/>
              </a:buClr>
            </a:pPr>
            <a:endParaRPr lang="en-GB" sz="2400" i="1" dirty="0" smtClean="0">
              <a:solidFill>
                <a:srgbClr val="000000"/>
              </a:solidFill>
              <a:latin typeface="Verdana" charset="0"/>
            </a:endParaRPr>
          </a:p>
          <a:p>
            <a:pPr indent="-342900">
              <a:lnSpc>
                <a:spcPts val="2600"/>
              </a:lnSpc>
              <a:buClr>
                <a:srgbClr val="C00000"/>
              </a:buClr>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nSpc>
                <a:spcPts val="2600"/>
              </a:lnSpc>
              <a:buClr>
                <a:srgbClr val="C00000"/>
              </a:buClr>
            </a:pPr>
            <a:r>
              <a:rPr lang="en-GB" sz="2400" i="1" dirty="0" smtClean="0">
                <a:solidFill>
                  <a:srgbClr val="000000"/>
                </a:solidFill>
                <a:latin typeface="Verdana" charset="0"/>
              </a:rPr>
              <a:t>*	To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Rectangle 4"/>
          <p:cNvSpPr txBox="1">
            <a:spLocks noChangeArrowheads="1"/>
          </p:cNvSpPr>
          <p:nvPr/>
        </p:nvSpPr>
        <p:spPr>
          <a:xfrm>
            <a:off x="539750" y="260350"/>
            <a:ext cx="8229600" cy="647700"/>
          </a:xfrm>
          <a:prstGeom prst="rect">
            <a:avLst/>
          </a:prstGeom>
          <a:solidFill>
            <a:schemeClr val="tx2">
              <a:lumMod val="20000"/>
              <a:lumOff val="80000"/>
            </a:schemeClr>
          </a:solidFill>
          <a:scene3d>
            <a:camera prst="orthographicFront"/>
            <a:lightRig rig="threePt" dir="t"/>
          </a:scene3d>
          <a:sp3d>
            <a:bevelT/>
          </a:sp3d>
        </p:spPr>
        <p:txBody>
          <a:bodyPr anchor="ctr">
            <a:prstTxWarp prst="textNoShape">
              <a:avLst/>
            </a:prstTxWarp>
            <a:normAutofit/>
          </a:bodyPr>
          <a:lstStyle/>
          <a:p>
            <a:pPr algn="ctr">
              <a:defRPr/>
            </a:pPr>
            <a:r>
              <a:rPr lang="en-GB" sz="3200" i="1" dirty="0" smtClean="0">
                <a:latin typeface="Verdana" charset="0"/>
              </a:rPr>
              <a:t>Concrete Results</a:t>
            </a:r>
            <a:endParaRPr lang="en-GB" sz="3200" i="1" dirty="0">
              <a:latin typeface="Verdana" charset="0"/>
            </a:endParaRPr>
          </a:p>
        </p:txBody>
      </p:sp>
      <p:sp>
        <p:nvSpPr>
          <p:cNvPr id="4" name="Text Box 5"/>
          <p:cNvSpPr txBox="1">
            <a:spLocks noChangeArrowheads="1"/>
          </p:cNvSpPr>
          <p:nvPr/>
        </p:nvSpPr>
        <p:spPr bwMode="auto">
          <a:xfrm>
            <a:off x="357188" y="1282154"/>
            <a:ext cx="8572500" cy="5433111"/>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a:solidFill>
                  <a:srgbClr val="000000"/>
                </a:solidFill>
                <a:latin typeface="Verdana" charset="0"/>
              </a:rPr>
              <a:t>Conclusions.</a:t>
            </a:r>
            <a:r>
              <a:rPr lang="en-GB" sz="2400" i="1" dirty="0" smtClean="0">
                <a:solidFill>
                  <a:srgbClr val="000000"/>
                </a:solidFill>
                <a:latin typeface="Verdana" charset="0"/>
              </a:rPr>
              <a:t> The route – or combination </a:t>
            </a:r>
            <a:br>
              <a:rPr lang="en-GB" sz="2400" i="1" dirty="0" smtClean="0">
                <a:solidFill>
                  <a:srgbClr val="000000"/>
                </a:solidFill>
                <a:latin typeface="Verdana" charset="0"/>
              </a:rPr>
            </a:br>
            <a:r>
              <a:rPr lang="en-GB" sz="2400" i="1" dirty="0" smtClean="0">
                <a:solidFill>
                  <a:srgbClr val="000000"/>
                </a:solidFill>
                <a:latin typeface="Verdana" charset="0"/>
              </a:rPr>
              <a:t>of routes – </a:t>
            </a:r>
            <a:r>
              <a:rPr lang="en-GB" sz="2400" i="1" dirty="0">
                <a:solidFill>
                  <a:srgbClr val="000000"/>
                </a:solidFill>
                <a:latin typeface="Verdana" charset="0"/>
              </a:rPr>
              <a:t>I</a:t>
            </a:r>
            <a:r>
              <a:rPr lang="en-GB" sz="2400" i="1" dirty="0" smtClean="0">
                <a:solidFill>
                  <a:srgbClr val="000000"/>
                </a:solidFill>
                <a:latin typeface="Verdana" charset="0"/>
              </a:rPr>
              <a:t> want to follow for </a:t>
            </a:r>
            <a:r>
              <a:rPr lang="en-GB" sz="2400" i="1" dirty="0">
                <a:solidFill>
                  <a:srgbClr val="000000"/>
                </a:solidFill>
                <a:latin typeface="Verdana" charset="0"/>
              </a:rPr>
              <a:t>tackling</a:t>
            </a:r>
            <a:r>
              <a:rPr lang="en-GB" sz="2400" i="1" dirty="0" smtClean="0">
                <a:solidFill>
                  <a:srgbClr val="000000"/>
                </a:solidFill>
                <a:latin typeface="Verdana" charset="0"/>
              </a:rPr>
              <a:t> </a:t>
            </a:r>
            <a:br>
              <a:rPr lang="en-GB" sz="2400" i="1" dirty="0" smtClean="0">
                <a:solidFill>
                  <a:srgbClr val="000000"/>
                </a:solidFill>
                <a:latin typeface="Verdana" charset="0"/>
              </a:rPr>
            </a:br>
            <a:r>
              <a:rPr lang="en-GB" sz="2400" i="1" dirty="0" smtClean="0">
                <a:solidFill>
                  <a:srgbClr val="000000"/>
                </a:solidFill>
                <a:latin typeface="Verdana" charset="0"/>
              </a:rPr>
              <a:t>the </a:t>
            </a:r>
            <a:r>
              <a:rPr lang="en-GB" sz="2400" i="1" dirty="0">
                <a:solidFill>
                  <a:srgbClr val="000000"/>
                </a:solidFill>
                <a:latin typeface="Verdana" charset="0"/>
              </a:rPr>
              <a:t>challenge and achieving the results</a:t>
            </a:r>
            <a:r>
              <a:rPr lang="en-GB" sz="2400" i="1" dirty="0" smtClean="0">
                <a:solidFill>
                  <a:srgbClr val="000000"/>
                </a:solidFill>
                <a:latin typeface="Verdana" charset="0"/>
              </a:rPr>
              <a:t> is:</a:t>
            </a: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ctr">
              <a:lnSpc>
                <a:spcPts val="2600"/>
              </a:lnSpc>
            </a:pPr>
            <a:endParaRPr lang="en-GB" sz="24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207878" name="Text Box 5"/>
          <p:cNvSpPr txBox="1">
            <a:spLocks noChangeArrowheads="1"/>
          </p:cNvSpPr>
          <p:nvPr/>
        </p:nvSpPr>
        <p:spPr bwMode="auto">
          <a:xfrm>
            <a:off x="357188" y="586128"/>
            <a:ext cx="8572500" cy="5871266"/>
          </a:xfrm>
          <a:prstGeom prst="rect">
            <a:avLst/>
          </a:prstGeom>
          <a:noFill/>
          <a:ln w="9525">
            <a:noFill/>
            <a:miter lim="800000"/>
            <a:headEnd/>
            <a:tailEnd/>
          </a:ln>
        </p:spPr>
        <p:txBody>
          <a:bodyPr wrap="square">
            <a:prstTxWarp prst="textNoShape">
              <a:avLst/>
            </a:prstTxWarp>
            <a:spAutoFit/>
          </a:bodyPr>
          <a:lstStyle/>
          <a:p>
            <a:pPr indent="-342900" algn="ctr">
              <a:lnSpc>
                <a:spcPts val="2500"/>
              </a:lnSpc>
            </a:pPr>
            <a:r>
              <a:rPr lang="en-GB" sz="2400" i="1" dirty="0" smtClean="0">
                <a:solidFill>
                  <a:srgbClr val="000000"/>
                </a:solidFill>
                <a:latin typeface="Verdana" charset="0"/>
              </a:rPr>
              <a:t>Contracting. The specific contracts </a:t>
            </a:r>
            <a:r>
              <a:rPr lang="en-GB" sz="2400" i="1" dirty="0">
                <a:solidFill>
                  <a:srgbClr val="000000"/>
                </a:solidFill>
                <a:latin typeface="Verdana" charset="0"/>
              </a:rPr>
              <a:t>I</a:t>
            </a:r>
            <a:r>
              <a:rPr lang="en-GB" sz="2400" i="1" dirty="0" smtClean="0">
                <a:solidFill>
                  <a:srgbClr val="000000"/>
                </a:solidFill>
                <a:latin typeface="Verdana" charset="0"/>
              </a:rPr>
              <a:t> need to </a:t>
            </a:r>
            <a:br>
              <a:rPr lang="en-GB" sz="2400" i="1" dirty="0" smtClean="0">
                <a:solidFill>
                  <a:srgbClr val="000000"/>
                </a:solidFill>
                <a:latin typeface="Verdana" charset="0"/>
              </a:rPr>
            </a:br>
            <a:r>
              <a:rPr lang="en-GB" sz="2400" i="1" dirty="0" smtClean="0">
                <a:solidFill>
                  <a:srgbClr val="000000"/>
                </a:solidFill>
                <a:latin typeface="Verdana" charset="0"/>
              </a:rPr>
              <a:t>make to ensure the results are delivered are:</a:t>
            </a:r>
          </a:p>
          <a:p>
            <a:pPr indent="-342900" algn="ctr">
              <a:lnSpc>
                <a:spcPts val="2500"/>
              </a:lnSpc>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ctr">
              <a:lnSpc>
                <a:spcPts val="2500"/>
              </a:lnSpc>
            </a:pPr>
            <a:r>
              <a:rPr lang="en-GB" sz="2400" i="1" dirty="0" smtClean="0">
                <a:solidFill>
                  <a:srgbClr val="000000"/>
                </a:solidFill>
                <a:latin typeface="Verdana" charset="0"/>
              </a:rPr>
              <a:t>The extent to which I am committed and </a:t>
            </a:r>
            <a:br>
              <a:rPr lang="en-GB" sz="2400" i="1" dirty="0" smtClean="0">
                <a:solidFill>
                  <a:srgbClr val="000000"/>
                </a:solidFill>
                <a:latin typeface="Verdana" charset="0"/>
              </a:rPr>
            </a:br>
            <a:r>
              <a:rPr lang="en-GB" sz="2400" i="1" dirty="0" smtClean="0">
                <a:solidFill>
                  <a:srgbClr val="000000"/>
                </a:solidFill>
                <a:latin typeface="Verdana" charset="0"/>
              </a:rPr>
              <a:t>serious about delivering the results is: </a:t>
            </a:r>
          </a:p>
          <a:p>
            <a:pPr indent="-342900" algn="ctr">
              <a:lnSpc>
                <a:spcPts val="2500"/>
              </a:lnSpc>
            </a:pPr>
            <a:endParaRPr lang="en-GB" sz="2400" i="1" dirty="0" smtClean="0">
              <a:solidFill>
                <a:srgbClr val="000000"/>
              </a:solidFill>
              <a:latin typeface="Verdana" charset="0"/>
            </a:endParaRPr>
          </a:p>
          <a:p>
            <a:pPr indent="-342900" algn="ctr">
              <a:lnSpc>
                <a:spcPts val="2500"/>
              </a:lnSpc>
            </a:pPr>
            <a:endParaRPr lang="en-GB" sz="2400" i="1" dirty="0" smtClean="0">
              <a:solidFill>
                <a:srgbClr val="000000"/>
              </a:solidFill>
              <a:latin typeface="Verdana" charset="0"/>
            </a:endParaRPr>
          </a:p>
          <a:p>
            <a:pPr indent="-342900" algn="ctr">
              <a:lnSpc>
                <a:spcPts val="2500"/>
              </a:lnSpc>
            </a:pPr>
            <a:r>
              <a:rPr lang="en-GB" sz="2400" i="1" dirty="0" smtClean="0">
                <a:solidFill>
                  <a:srgbClr val="000000"/>
                </a:solidFill>
                <a:latin typeface="Verdana" charset="0"/>
              </a:rPr>
              <a:t>_____ /10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4" name="Text Box 5"/>
          <p:cNvSpPr txBox="1">
            <a:spLocks noChangeArrowheads="1"/>
          </p:cNvSpPr>
          <p:nvPr/>
        </p:nvSpPr>
        <p:spPr bwMode="auto">
          <a:xfrm>
            <a:off x="357188" y="419358"/>
            <a:ext cx="8350220" cy="6253164"/>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smtClean="0">
                <a:solidFill>
                  <a:srgbClr val="000000"/>
                </a:solidFill>
                <a:latin typeface="Verdana" charset="0"/>
              </a:rPr>
              <a:t>Concrete Results. The specific action </a:t>
            </a:r>
            <a:br>
              <a:rPr lang="en-GB" sz="2400" i="1" dirty="0" smtClean="0">
                <a:solidFill>
                  <a:srgbClr val="000000"/>
                </a:solidFill>
                <a:latin typeface="Verdana" charset="0"/>
              </a:rPr>
            </a:br>
            <a:r>
              <a:rPr lang="en-GB" sz="2400" i="1" dirty="0" smtClean="0">
                <a:solidFill>
                  <a:srgbClr val="000000"/>
                </a:solidFill>
                <a:latin typeface="Verdana" charset="0"/>
              </a:rPr>
              <a:t>plan for achieving the results – </a:t>
            </a:r>
            <a:br>
              <a:rPr lang="en-GB" sz="2400" i="1" dirty="0" smtClean="0">
                <a:solidFill>
                  <a:srgbClr val="000000"/>
                </a:solidFill>
                <a:latin typeface="Verdana" charset="0"/>
              </a:rPr>
            </a:br>
            <a:r>
              <a:rPr lang="en-GB" sz="2400" i="1" dirty="0" smtClean="0">
                <a:solidFill>
                  <a:srgbClr val="000000"/>
                </a:solidFill>
                <a:latin typeface="Verdana" charset="0"/>
              </a:rPr>
              <a:t>including getting some early successes - is:</a:t>
            </a: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ctr">
              <a:lnSpc>
                <a:spcPts val="2200"/>
              </a:lnSpc>
            </a:pPr>
            <a:endParaRPr lang="en-GB" i="1" dirty="0" smtClean="0">
              <a:solidFill>
                <a:srgbClr val="800000"/>
              </a:solidFill>
              <a:latin typeface="Verdana"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Box 5"/>
          <p:cNvSpPr txBox="1"/>
          <p:nvPr/>
        </p:nvSpPr>
        <p:spPr>
          <a:xfrm>
            <a:off x="712172" y="716526"/>
            <a:ext cx="7810161" cy="2062103"/>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2800" i="1" dirty="0" smtClean="0">
              <a:latin typeface="Verdana" charset="0"/>
            </a:endParaRPr>
          </a:p>
          <a:p>
            <a:pPr algn="ctr">
              <a:defRPr/>
            </a:pPr>
            <a:r>
              <a:rPr lang="en-GB" sz="3600" i="1" dirty="0" smtClean="0">
                <a:latin typeface="Verdana" charset="0"/>
              </a:rPr>
              <a:t>The Team Creative </a:t>
            </a:r>
            <a:br>
              <a:rPr lang="en-GB" sz="3600" i="1" dirty="0" smtClean="0">
                <a:latin typeface="Verdana" charset="0"/>
              </a:rPr>
            </a:br>
            <a:r>
              <a:rPr lang="en-GB" sz="3600" i="1" dirty="0" smtClean="0">
                <a:latin typeface="Verdana" charset="0"/>
              </a:rPr>
              <a:t>Problem Solving Pack</a:t>
            </a:r>
          </a:p>
          <a:p>
            <a:pPr algn="ctr">
              <a:defRPr/>
            </a:pPr>
            <a:endParaRPr lang="en-GB" sz="2800" i="1" dirty="0">
              <a:latin typeface="Verdana" charset="0"/>
            </a:endParaRPr>
          </a:p>
        </p:txBody>
      </p:sp>
      <p:sp>
        <p:nvSpPr>
          <p:cNvPr id="7" name="TextBox 6"/>
          <p:cNvSpPr txBox="1"/>
          <p:nvPr/>
        </p:nvSpPr>
        <p:spPr>
          <a:xfrm>
            <a:off x="712172" y="3977910"/>
            <a:ext cx="7810161" cy="1661993"/>
          </a:xfrm>
          <a:prstGeom prst="rect">
            <a:avLst/>
          </a:prstGeom>
          <a:noFill/>
        </p:spPr>
        <p:txBody>
          <a:bodyPr wrap="square" rtlCol="0">
            <a:spAutoFit/>
          </a:bodyPr>
          <a:lstStyle/>
          <a:p>
            <a:pPr algn="ctr">
              <a:defRPr/>
            </a:pPr>
            <a:endParaRPr lang="en-GB" sz="2800" i="1" dirty="0" smtClean="0">
              <a:latin typeface="Verdana" charset="0"/>
            </a:endParaRPr>
          </a:p>
          <a:p>
            <a:pPr algn="ctr">
              <a:defRPr/>
            </a:pPr>
            <a:r>
              <a:rPr lang="en-GB" sz="2800" i="1" dirty="0" smtClean="0">
                <a:latin typeface="Verdana" charset="0"/>
              </a:rPr>
              <a:t>The 3C Model For Finding </a:t>
            </a:r>
          </a:p>
          <a:p>
            <a:pPr algn="ctr">
              <a:defRPr/>
            </a:pPr>
            <a:r>
              <a:rPr lang="en-GB" sz="2800" i="1" dirty="0" smtClean="0">
                <a:latin typeface="Verdana" charset="0"/>
              </a:rPr>
              <a:t>Creative Solutions To Challenges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605347" y="178053"/>
            <a:ext cx="7928855" cy="658560"/>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Introduction</a:t>
            </a:r>
            <a:endParaRPr lang="en-GB" sz="3200" i="1" dirty="0">
              <a:latin typeface="Verdana" charset="0"/>
              <a:ea typeface="ＭＳ Ｐゴシック" charset="-128"/>
              <a:cs typeface="ＭＳ Ｐゴシック" charset="-128"/>
            </a:endParaRPr>
          </a:p>
        </p:txBody>
      </p:sp>
      <p:sp>
        <p:nvSpPr>
          <p:cNvPr id="6" name="Text Box 5"/>
          <p:cNvSpPr txBox="1">
            <a:spLocks noChangeArrowheads="1"/>
          </p:cNvSpPr>
          <p:nvPr/>
        </p:nvSpPr>
        <p:spPr bwMode="auto">
          <a:xfrm>
            <a:off x="605347" y="1497707"/>
            <a:ext cx="7928855" cy="4397785"/>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charset="0"/>
              </a:rPr>
              <a:t>This pack invites you to involve people to work in teams and find creative solutions to challenges. There are many models for creative problem solving. This one encourages people to focus on clarity, creativity and concrete results. </a:t>
            </a:r>
          </a:p>
          <a:p>
            <a:pPr indent="-342900">
              <a:lnSpc>
                <a:spcPts val="2800"/>
              </a:lnSpc>
            </a:pPr>
            <a:endParaRPr lang="en-GB" sz="2200" i="1" dirty="0">
              <a:latin typeface="Verdana" charset="0"/>
            </a:endParaRPr>
          </a:p>
          <a:p>
            <a:pPr indent="-342900">
              <a:lnSpc>
                <a:spcPts val="2800"/>
              </a:lnSpc>
            </a:pPr>
            <a:r>
              <a:rPr lang="en-GB" sz="2200" i="1" dirty="0" smtClean="0">
                <a:latin typeface="Verdana" charset="0"/>
              </a:rPr>
              <a:t>Before the session, prepare Flip Charts that replicate the following slides headed Clarity, Creativity and Concrete Results. Each team should have a complete set of Flip Charts. This is a lot of work, but it makes it easier for people to go through the stages. </a:t>
            </a:r>
          </a:p>
          <a:p>
            <a:pPr indent="-342900">
              <a:lnSpc>
                <a:spcPts val="2800"/>
              </a:lnSpc>
            </a:pPr>
            <a:endParaRPr lang="en-GB" sz="2200" i="1" dirty="0" smtClean="0">
              <a:latin typeface="Verdana"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Box 5"/>
          <p:cNvSpPr txBox="1"/>
          <p:nvPr/>
        </p:nvSpPr>
        <p:spPr>
          <a:xfrm>
            <a:off x="428596" y="228600"/>
            <a:ext cx="8358246" cy="584776"/>
          </a:xfrm>
          <a:prstGeom prst="rect">
            <a:avLst/>
          </a:prstGeom>
          <a:solidFill>
            <a:schemeClr val="tx2">
              <a:lumMod val="20000"/>
              <a:lumOff val="80000"/>
            </a:schemeClr>
          </a:solidFill>
          <a:ln>
            <a:noFill/>
          </a:ln>
          <a:scene3d>
            <a:camera prst="orthographicFront"/>
            <a:lightRig rig="threePt" dir="t"/>
          </a:scene3d>
          <a:sp3d>
            <a:bevelT/>
          </a:sp3d>
        </p:spPr>
        <p:txBody>
          <a:bodyPr>
            <a:prstTxWarp prst="textNoShape">
              <a:avLst/>
            </a:prstTxWarp>
            <a:spAutoFit/>
          </a:bodyPr>
          <a:lstStyle/>
          <a:p>
            <a:pPr algn="ctr">
              <a:defRPr/>
            </a:pPr>
            <a:r>
              <a:rPr lang="en-GB" sz="3200" i="1" dirty="0" smtClean="0">
                <a:latin typeface="Verdana" charset="0"/>
              </a:rPr>
              <a:t>Creative Problem Solving</a:t>
            </a:r>
            <a:endParaRPr lang="en-GB" sz="3200" i="1" dirty="0">
              <a:latin typeface="Verdana" charset="0"/>
            </a:endParaRPr>
          </a:p>
        </p:txBody>
      </p:sp>
      <p:sp>
        <p:nvSpPr>
          <p:cNvPr id="8" name="TextBox 7"/>
          <p:cNvSpPr txBox="1">
            <a:spLocks noChangeArrowheads="1"/>
          </p:cNvSpPr>
          <p:nvPr/>
        </p:nvSpPr>
        <p:spPr bwMode="auto">
          <a:xfrm>
            <a:off x="392877" y="970514"/>
            <a:ext cx="8358246" cy="954107"/>
          </a:xfrm>
          <a:prstGeom prst="rect">
            <a:avLst/>
          </a:prstGeom>
          <a:noFill/>
          <a:ln w="9525">
            <a:noFill/>
            <a:miter lim="800000"/>
            <a:headEnd/>
            <a:tailEnd/>
          </a:ln>
        </p:spPr>
        <p:txBody>
          <a:bodyPr wrap="square">
            <a:prstTxWarp prst="textNoShape">
              <a:avLst/>
            </a:prstTxWarp>
            <a:spAutoFit/>
          </a:bodyPr>
          <a:lstStyle/>
          <a:p>
            <a:pPr algn="ctr"/>
            <a:r>
              <a:rPr lang="en-US" sz="2800" i="1" dirty="0" smtClean="0">
                <a:latin typeface="Verdana"/>
                <a:cs typeface="Verdana"/>
              </a:rPr>
              <a:t>You can encourage people </a:t>
            </a:r>
            <a:br>
              <a:rPr lang="en-US" sz="2800" i="1" dirty="0" smtClean="0">
                <a:latin typeface="Verdana"/>
                <a:cs typeface="Verdana"/>
              </a:rPr>
            </a:br>
            <a:r>
              <a:rPr lang="en-US" sz="2800" i="1" dirty="0" smtClean="0">
                <a:latin typeface="Verdana"/>
                <a:cs typeface="Verdana"/>
              </a:rPr>
              <a:t>to keep focusing on:</a:t>
            </a:r>
            <a:endParaRPr lang="en-US" sz="2800" i="1" dirty="0">
              <a:latin typeface="Verdana"/>
              <a:cs typeface="Verdana"/>
            </a:endParaRPr>
          </a:p>
        </p:txBody>
      </p:sp>
      <p:graphicFrame>
        <p:nvGraphicFramePr>
          <p:cNvPr id="9" name="Diagram 8"/>
          <p:cNvGraphicFramePr/>
          <p:nvPr/>
        </p:nvGraphicFramePr>
        <p:xfrm>
          <a:off x="214282" y="2271690"/>
          <a:ext cx="8715436" cy="458631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682880" y="227651"/>
            <a:ext cx="7919009" cy="6552221"/>
          </a:xfrm>
          <a:prstGeom prst="rect">
            <a:avLst/>
          </a:prstGeom>
          <a:noFill/>
          <a:ln w="9525">
            <a:noFill/>
            <a:miter lim="800000"/>
            <a:headEnd/>
            <a:tailEnd/>
          </a:ln>
        </p:spPr>
        <p:txBody>
          <a:bodyPr wrap="square">
            <a:prstTxWarp prst="textNoShape">
              <a:avLst/>
            </a:prstTxWarp>
            <a:spAutoFit/>
          </a:bodyPr>
          <a:lstStyle/>
          <a:p>
            <a:pPr>
              <a:lnSpc>
                <a:spcPts val="2800"/>
              </a:lnSpc>
            </a:pPr>
            <a:r>
              <a:rPr lang="en-GB" sz="2200" i="1" dirty="0" smtClean="0">
                <a:latin typeface="Verdana" charset="0"/>
              </a:rPr>
              <a:t>Start by explaining the model. Give examples of how it works in practice. Encourage people to do several things.</a:t>
            </a:r>
          </a:p>
          <a:p>
            <a:pPr>
              <a:lnSpc>
                <a:spcPts val="2800"/>
              </a:lnSpc>
            </a:pPr>
            <a:endParaRPr lang="en-GB" sz="2200" i="1" dirty="0" smtClean="0">
              <a:latin typeface="Verdana" charset="0"/>
            </a:endParaRPr>
          </a:p>
          <a:p>
            <a:pPr>
              <a:lnSpc>
                <a:spcPts val="2800"/>
              </a:lnSpc>
            </a:pPr>
            <a:r>
              <a:rPr lang="en-GB" sz="2200" i="1" dirty="0" smtClean="0">
                <a:latin typeface="Verdana" charset="0"/>
              </a:rPr>
              <a:t>First, to brainstorm the challenges they want to tackle. Then settle on one they want to explore.</a:t>
            </a:r>
          </a:p>
          <a:p>
            <a:pPr>
              <a:lnSpc>
                <a:spcPts val="2800"/>
              </a:lnSpc>
            </a:pPr>
            <a:endParaRPr lang="en-GB" sz="2200" i="1" dirty="0" smtClean="0">
              <a:latin typeface="Verdana" charset="0"/>
            </a:endParaRPr>
          </a:p>
          <a:p>
            <a:pPr>
              <a:lnSpc>
                <a:spcPts val="2800"/>
              </a:lnSpc>
            </a:pPr>
            <a:r>
              <a:rPr lang="en-GB" sz="2200" i="1" dirty="0" smtClean="0">
                <a:latin typeface="Verdana" charset="0"/>
              </a:rPr>
              <a:t>Second, to write the challenge in positive and ‘How to …’ terms.</a:t>
            </a:r>
          </a:p>
          <a:p>
            <a:pPr>
              <a:lnSpc>
                <a:spcPts val="2800"/>
              </a:lnSpc>
            </a:pPr>
            <a:endParaRPr lang="en-GB" sz="2200" i="1" dirty="0" smtClean="0">
              <a:latin typeface="Verdana" charset="0"/>
            </a:endParaRPr>
          </a:p>
          <a:p>
            <a:pPr>
              <a:lnSpc>
                <a:spcPts val="2800"/>
              </a:lnSpc>
            </a:pPr>
            <a:r>
              <a:rPr lang="en-GB" sz="2200" i="1" dirty="0" smtClean="0">
                <a:latin typeface="Verdana" charset="0"/>
              </a:rPr>
              <a:t>For example: ‘How to build a successful team’ – rather than ‘How to stop arguing’.</a:t>
            </a:r>
          </a:p>
          <a:p>
            <a:pPr>
              <a:lnSpc>
                <a:spcPts val="2800"/>
              </a:lnSpc>
            </a:pPr>
            <a:endParaRPr lang="en-GB" sz="2200" i="1" dirty="0" smtClean="0">
              <a:latin typeface="Verdana" charset="0"/>
            </a:endParaRPr>
          </a:p>
          <a:p>
            <a:pPr>
              <a:lnSpc>
                <a:spcPts val="2800"/>
              </a:lnSpc>
            </a:pPr>
            <a:r>
              <a:rPr lang="en-GB" sz="2200" i="1" dirty="0" smtClean="0">
                <a:latin typeface="Verdana" charset="0"/>
              </a:rPr>
              <a:t>Third, to  spend a lot of time focusing on Clarity. </a:t>
            </a:r>
          </a:p>
          <a:p>
            <a:pPr>
              <a:lnSpc>
                <a:spcPts val="2800"/>
              </a:lnSpc>
            </a:pPr>
            <a:endParaRPr lang="en-GB" sz="2200" i="1" dirty="0">
              <a:latin typeface="Verdana" charset="0"/>
            </a:endParaRPr>
          </a:p>
          <a:p>
            <a:pPr>
              <a:lnSpc>
                <a:spcPts val="2800"/>
              </a:lnSpc>
            </a:pPr>
            <a:r>
              <a:rPr lang="en-GB" sz="2200" i="1" dirty="0" smtClean="0">
                <a:latin typeface="Verdana" charset="0"/>
              </a:rPr>
              <a:t>They need to establish the ‘What’ – the real results to achieve – before moving on to Creativity and the ‘How’.</a:t>
            </a: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 y="0"/>
            <a:ext cx="9144001"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254000" y="143780"/>
            <a:ext cx="8720667" cy="584776"/>
          </a:xfrm>
          <a:prstGeom prst="rect">
            <a:avLst/>
          </a:prstGeom>
          <a:solidFill>
            <a:srgbClr val="B1D5FF"/>
          </a:solidFill>
          <a:ln>
            <a:noFill/>
          </a:ln>
          <a:scene3d>
            <a:camera prst="orthographicFront"/>
            <a:lightRig rig="threePt" dir="t"/>
          </a:scene3d>
          <a:sp3d>
            <a:bevelT/>
          </a:sp3d>
        </p:spPr>
        <p:txBody>
          <a:bodyPr wrap="square">
            <a:prstTxWarp prst="textNoShape">
              <a:avLst/>
            </a:prstTxWarp>
            <a:spAutoFit/>
          </a:bodyPr>
          <a:lstStyle/>
          <a:p>
            <a:pPr algn="ctr">
              <a:defRPr/>
            </a:pPr>
            <a:r>
              <a:rPr lang="en-GB" sz="3200" i="1" dirty="0" smtClean="0">
                <a:solidFill>
                  <a:srgbClr val="000000"/>
                </a:solidFill>
                <a:latin typeface="Verdana" charset="0"/>
              </a:rPr>
              <a:t>Creative Problem Solving</a:t>
            </a:r>
            <a:endParaRPr lang="en-GB" sz="3200" i="1" dirty="0">
              <a:solidFill>
                <a:srgbClr val="000000"/>
              </a:solidFill>
              <a:latin typeface="Verdana" charset="0"/>
            </a:endParaRPr>
          </a:p>
        </p:txBody>
      </p:sp>
      <p:sp>
        <p:nvSpPr>
          <p:cNvPr id="6" name="TextBox 5"/>
          <p:cNvSpPr txBox="1">
            <a:spLocks noChangeArrowheads="1"/>
          </p:cNvSpPr>
          <p:nvPr/>
        </p:nvSpPr>
        <p:spPr bwMode="auto">
          <a:xfrm>
            <a:off x="445301" y="774095"/>
            <a:ext cx="8358241" cy="461665"/>
          </a:xfrm>
          <a:prstGeom prst="rect">
            <a:avLst/>
          </a:prstGeom>
          <a:noFill/>
          <a:ln w="9525">
            <a:noFill/>
            <a:miter lim="800000"/>
            <a:headEnd/>
            <a:tailEnd/>
          </a:ln>
        </p:spPr>
        <p:txBody>
          <a:bodyPr wrap="square">
            <a:prstTxWarp prst="textNoShape">
              <a:avLst/>
            </a:prstTxWarp>
            <a:spAutoFit/>
          </a:bodyPr>
          <a:lstStyle/>
          <a:p>
            <a:pPr algn="ctr"/>
            <a:r>
              <a:rPr lang="en-US" sz="2400" i="1" dirty="0" smtClean="0">
                <a:latin typeface="Verdana"/>
                <a:cs typeface="Verdana"/>
              </a:rPr>
              <a:t>You can invite people to keep focusing on:</a:t>
            </a:r>
            <a:endParaRPr lang="en-US" sz="2400" i="1" dirty="0">
              <a:latin typeface="Verdana"/>
              <a:cs typeface="Verdana"/>
            </a:endParaRPr>
          </a:p>
        </p:txBody>
      </p:sp>
      <p:cxnSp>
        <p:nvCxnSpPr>
          <p:cNvPr id="7" name="Straight Arrow Connector 6"/>
          <p:cNvCxnSpPr/>
          <p:nvPr/>
        </p:nvCxnSpPr>
        <p:spPr>
          <a:xfrm rot="16200000" flipH="1">
            <a:off x="4318078" y="1489681"/>
            <a:ext cx="511628" cy="3785"/>
          </a:xfrm>
          <a:prstGeom prst="straightConnector1">
            <a:avLst/>
          </a:prstGeom>
          <a:ln w="53975" cap="flat" cmpd="sng" algn="ctr">
            <a:solidFill>
              <a:schemeClr val="tx1"/>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16200000" flipH="1">
            <a:off x="4383582" y="3271504"/>
            <a:ext cx="314994" cy="2"/>
          </a:xfrm>
          <a:prstGeom prst="straightConnector1">
            <a:avLst/>
          </a:prstGeom>
          <a:ln w="53975"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253999" y="1747388"/>
            <a:ext cx="8720673" cy="1366618"/>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chemeClr val="tx1"/>
              </a:solidFill>
              <a:latin typeface="Verdana"/>
              <a:cs typeface="Verdana"/>
            </a:endParaRPr>
          </a:p>
        </p:txBody>
      </p:sp>
      <p:sp>
        <p:nvSpPr>
          <p:cNvPr id="10" name="TextBox 9"/>
          <p:cNvSpPr txBox="1"/>
          <p:nvPr/>
        </p:nvSpPr>
        <p:spPr>
          <a:xfrm>
            <a:off x="254000" y="1747388"/>
            <a:ext cx="8720673"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Clarity</a:t>
            </a:r>
          </a:p>
          <a:p>
            <a:pPr marL="450850" indent="-368300">
              <a:lnSpc>
                <a:spcPts val="2380"/>
              </a:lnSpc>
              <a:spcBef>
                <a:spcPts val="0"/>
              </a:spcBef>
            </a:pPr>
            <a:r>
              <a:rPr lang="en-US" sz="1600" b="1" i="1" dirty="0" smtClean="0">
                <a:solidFill>
                  <a:srgbClr val="000000"/>
                </a:solidFill>
                <a:latin typeface="Verdana"/>
                <a:cs typeface="Verdana"/>
              </a:rPr>
              <a:t>* 	Challenges. The specific challenge we want to tackle is: ‘How to ___?’</a:t>
            </a:r>
          </a:p>
          <a:p>
            <a:pPr marL="450850" indent="-368300">
              <a:lnSpc>
                <a:spcPts val="2180"/>
              </a:lnSpc>
              <a:spcBef>
                <a:spcPts val="0"/>
              </a:spcBef>
            </a:pPr>
            <a:r>
              <a:rPr lang="en-US" sz="1600" b="1" i="1" dirty="0" smtClean="0">
                <a:solidFill>
                  <a:srgbClr val="000000"/>
                </a:solidFill>
                <a:latin typeface="Verdana"/>
                <a:cs typeface="Verdana"/>
              </a:rPr>
              <a:t>* 	Clarity. The real results we want to achieve are:</a:t>
            </a:r>
          </a:p>
          <a:p>
            <a:pPr marL="450850" indent="-368300">
              <a:lnSpc>
                <a:spcPts val="2180"/>
              </a:lnSpc>
              <a:spcBef>
                <a:spcPts val="0"/>
              </a:spcBef>
            </a:pPr>
            <a:r>
              <a:rPr lang="en-US" sz="1600" b="1" i="1" dirty="0" smtClean="0">
                <a:solidFill>
                  <a:srgbClr val="000000"/>
                </a:solidFill>
                <a:latin typeface="Verdana"/>
                <a:cs typeface="Verdana"/>
              </a:rPr>
              <a:t>* 	Controllables. The things we can control in the situation are:</a:t>
            </a:r>
          </a:p>
          <a:p>
            <a:pPr marL="533400" indent="-361950">
              <a:lnSpc>
                <a:spcPts val="2180"/>
              </a:lnSpc>
              <a:spcBef>
                <a:spcPts val="0"/>
              </a:spcBef>
            </a:pPr>
            <a:endParaRPr lang="en-US" sz="1600" b="1" i="1" dirty="0" smtClean="0">
              <a:solidFill>
                <a:schemeClr val="bg1"/>
              </a:solidFill>
              <a:latin typeface="Verdana"/>
              <a:cs typeface="Verdana"/>
            </a:endParaRPr>
          </a:p>
        </p:txBody>
      </p:sp>
      <p:cxnSp>
        <p:nvCxnSpPr>
          <p:cNvPr id="11" name="Straight Arrow Connector 10"/>
          <p:cNvCxnSpPr/>
          <p:nvPr/>
        </p:nvCxnSpPr>
        <p:spPr>
          <a:xfrm rot="5400000">
            <a:off x="4375653" y="4916373"/>
            <a:ext cx="311832" cy="1588"/>
          </a:xfrm>
          <a:prstGeom prst="straightConnector1">
            <a:avLst/>
          </a:prstGeom>
          <a:ln w="53975"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253995" y="3369804"/>
            <a:ext cx="8720673" cy="1390652"/>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FFFFFF"/>
              </a:solidFill>
              <a:latin typeface="Verdana"/>
              <a:cs typeface="Verdana"/>
            </a:endParaRPr>
          </a:p>
        </p:txBody>
      </p:sp>
      <p:sp>
        <p:nvSpPr>
          <p:cNvPr id="13" name="TextBox 12"/>
          <p:cNvSpPr txBox="1"/>
          <p:nvPr/>
        </p:nvSpPr>
        <p:spPr>
          <a:xfrm>
            <a:off x="253999" y="3369805"/>
            <a:ext cx="8720667" cy="1522639"/>
          </a:xfrm>
          <a:prstGeom prst="rect">
            <a:avLst/>
          </a:prstGeom>
          <a:noFill/>
        </p:spPr>
        <p:txBody>
          <a:bodyPr wrap="square" rtlCol="0">
            <a:spAutoFit/>
          </a:bodyPr>
          <a:lstStyle/>
          <a:p>
            <a:pPr algn="ctr">
              <a:lnSpc>
                <a:spcPts val="2180"/>
              </a:lnSpc>
              <a:spcBef>
                <a:spcPts val="0"/>
              </a:spcBef>
            </a:pPr>
            <a:r>
              <a:rPr lang="en-US" sz="2200" b="1" i="1" dirty="0" smtClean="0">
                <a:latin typeface="Verdana"/>
                <a:cs typeface="Verdana"/>
              </a:rPr>
              <a:t>Creativity</a:t>
            </a:r>
          </a:p>
          <a:p>
            <a:pPr marL="450850" indent="-368300">
              <a:lnSpc>
                <a:spcPts val="2380"/>
              </a:lnSpc>
              <a:spcBef>
                <a:spcPts val="0"/>
              </a:spcBef>
            </a:pPr>
            <a:r>
              <a:rPr lang="en-US" sz="1600" b="1" i="1" dirty="0" smtClean="0">
                <a:latin typeface="Verdana"/>
                <a:cs typeface="Verdana"/>
              </a:rPr>
              <a:t>* 	Choices. The possible options for achieving the results are:</a:t>
            </a:r>
          </a:p>
          <a:p>
            <a:pPr marL="450850" indent="-368300">
              <a:lnSpc>
                <a:spcPts val="2180"/>
              </a:lnSpc>
              <a:spcBef>
                <a:spcPts val="0"/>
              </a:spcBef>
            </a:pPr>
            <a:r>
              <a:rPr lang="en-US" sz="1600" b="1" i="1" dirty="0" smtClean="0">
                <a:latin typeface="Verdana"/>
                <a:cs typeface="Verdana"/>
              </a:rPr>
              <a:t>* 	Consequences. The pluses and minuses of each option are:</a:t>
            </a:r>
          </a:p>
          <a:p>
            <a:pPr marL="450850" indent="-368300">
              <a:lnSpc>
                <a:spcPts val="2180"/>
              </a:lnSpc>
              <a:spcBef>
                <a:spcPts val="0"/>
              </a:spcBef>
            </a:pPr>
            <a:r>
              <a:rPr lang="en-US" sz="1600" b="1" i="1" dirty="0" smtClean="0">
                <a:latin typeface="Verdana"/>
                <a:cs typeface="Verdana"/>
              </a:rPr>
              <a:t>* 	Creative solutions. The other possible creative solutions are:</a:t>
            </a:r>
          </a:p>
          <a:p>
            <a:pPr marL="533400" indent="-361950">
              <a:lnSpc>
                <a:spcPts val="2180"/>
              </a:lnSpc>
              <a:spcBef>
                <a:spcPts val="0"/>
              </a:spcBef>
            </a:pPr>
            <a:endParaRPr lang="en-US" sz="1600" b="1" i="1" dirty="0" smtClean="0">
              <a:latin typeface="Verdana"/>
              <a:cs typeface="Verdana"/>
            </a:endParaRPr>
          </a:p>
        </p:txBody>
      </p:sp>
      <p:sp>
        <p:nvSpPr>
          <p:cNvPr id="14" name="Rounded Rectangle 13"/>
          <p:cNvSpPr/>
          <p:nvPr/>
        </p:nvSpPr>
        <p:spPr>
          <a:xfrm>
            <a:off x="254007" y="5072289"/>
            <a:ext cx="8720659" cy="1390650"/>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000000"/>
              </a:solidFill>
              <a:latin typeface="Verdana"/>
              <a:cs typeface="Verdana"/>
            </a:endParaRPr>
          </a:p>
        </p:txBody>
      </p:sp>
      <p:sp>
        <p:nvSpPr>
          <p:cNvPr id="15" name="TextBox 14"/>
          <p:cNvSpPr txBox="1"/>
          <p:nvPr/>
        </p:nvSpPr>
        <p:spPr>
          <a:xfrm>
            <a:off x="253995" y="5072289"/>
            <a:ext cx="8547959"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Concrete Results</a:t>
            </a:r>
          </a:p>
          <a:p>
            <a:pPr marL="450850" indent="-368300">
              <a:lnSpc>
                <a:spcPts val="2380"/>
              </a:lnSpc>
              <a:spcBef>
                <a:spcPts val="0"/>
              </a:spcBef>
            </a:pPr>
            <a:r>
              <a:rPr lang="en-US" sz="1600" b="1" i="1" dirty="0" smtClean="0">
                <a:solidFill>
                  <a:srgbClr val="000000"/>
                </a:solidFill>
                <a:latin typeface="Verdana"/>
                <a:cs typeface="Verdana"/>
              </a:rPr>
              <a:t>* 	Conclusions. The route we want to follow is:</a:t>
            </a:r>
          </a:p>
          <a:p>
            <a:pPr marL="450850" indent="-368300">
              <a:lnSpc>
                <a:spcPts val="2180"/>
              </a:lnSpc>
              <a:spcBef>
                <a:spcPts val="0"/>
              </a:spcBef>
            </a:pPr>
            <a:r>
              <a:rPr lang="en-US" sz="1600" b="1" i="1" dirty="0" smtClean="0">
                <a:solidFill>
                  <a:srgbClr val="000000"/>
                </a:solidFill>
                <a:latin typeface="Verdana"/>
                <a:cs typeface="Verdana"/>
              </a:rPr>
              <a:t>* 	Contracts. The contracts we need to make to achieve the results are:</a:t>
            </a:r>
          </a:p>
          <a:p>
            <a:pPr marL="450850" indent="-368300">
              <a:lnSpc>
                <a:spcPts val="2180"/>
              </a:lnSpc>
              <a:spcBef>
                <a:spcPts val="0"/>
              </a:spcBef>
            </a:pPr>
            <a:r>
              <a:rPr lang="en-US" sz="1600" b="1" i="1" dirty="0" smtClean="0">
                <a:solidFill>
                  <a:srgbClr val="000000"/>
                </a:solidFill>
                <a:latin typeface="Verdana"/>
                <a:cs typeface="Verdana"/>
              </a:rPr>
              <a:t>* 	Concrete results. The specific action plan for achieving the results is:</a:t>
            </a:r>
          </a:p>
          <a:p>
            <a:pPr marL="533400" indent="-361950">
              <a:lnSpc>
                <a:spcPts val="2180"/>
              </a:lnSpc>
              <a:spcBef>
                <a:spcPts val="0"/>
              </a:spcBef>
            </a:pPr>
            <a:endParaRPr lang="en-US" sz="1600" b="1" i="1" dirty="0" smtClean="0">
              <a:solidFill>
                <a:srgbClr val="FFFFFF"/>
              </a:solidFill>
              <a:latin typeface="Verdana"/>
              <a:cs typeface="Verdan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428596" y="228600"/>
            <a:ext cx="8358246" cy="584776"/>
          </a:xfrm>
          <a:prstGeom prst="rect">
            <a:avLst/>
          </a:prstGeom>
          <a:solidFill>
            <a:schemeClr val="tx2">
              <a:lumMod val="20000"/>
              <a:lumOff val="80000"/>
            </a:schemeClr>
          </a:solidFill>
          <a:ln>
            <a:noFill/>
          </a:ln>
          <a:scene3d>
            <a:camera prst="orthographicFront"/>
            <a:lightRig rig="threePt" dir="t"/>
          </a:scene3d>
          <a:sp3d>
            <a:bevelT/>
          </a:sp3d>
        </p:spPr>
        <p:txBody>
          <a:bodyPr>
            <a:prstTxWarp prst="textNoShape">
              <a:avLst/>
            </a:prstTxWarp>
            <a:spAutoFit/>
          </a:bodyPr>
          <a:lstStyle/>
          <a:p>
            <a:pPr algn="ctr">
              <a:defRPr/>
            </a:pPr>
            <a:r>
              <a:rPr lang="en-GB" sz="3200" i="1" dirty="0" smtClean="0">
                <a:latin typeface="Verdana" charset="0"/>
              </a:rPr>
              <a:t>Creative Problem Solving</a:t>
            </a:r>
            <a:endParaRPr lang="en-GB" sz="3200" i="1" dirty="0">
              <a:latin typeface="Verdana" charset="0"/>
            </a:endParaRPr>
          </a:p>
        </p:txBody>
      </p:sp>
      <p:sp>
        <p:nvSpPr>
          <p:cNvPr id="6" name="TextBox 5"/>
          <p:cNvSpPr txBox="1">
            <a:spLocks noChangeArrowheads="1"/>
          </p:cNvSpPr>
          <p:nvPr/>
        </p:nvSpPr>
        <p:spPr bwMode="auto">
          <a:xfrm>
            <a:off x="392877" y="1145232"/>
            <a:ext cx="8358246" cy="523220"/>
          </a:xfrm>
          <a:prstGeom prst="rect">
            <a:avLst/>
          </a:prstGeom>
          <a:noFill/>
          <a:ln w="9525">
            <a:noFill/>
            <a:miter lim="800000"/>
            <a:headEnd/>
            <a:tailEnd/>
          </a:ln>
        </p:spPr>
        <p:txBody>
          <a:bodyPr wrap="square">
            <a:prstTxWarp prst="textNoShape">
              <a:avLst/>
            </a:prstTxWarp>
            <a:spAutoFit/>
          </a:bodyPr>
          <a:lstStyle/>
          <a:p>
            <a:pPr algn="ctr"/>
            <a:r>
              <a:rPr lang="en-US" sz="2800" i="1" dirty="0" smtClean="0">
                <a:latin typeface="Verdana"/>
                <a:cs typeface="Verdana"/>
              </a:rPr>
              <a:t>People can keep focusing on:</a:t>
            </a:r>
            <a:endParaRPr lang="en-US" sz="2800" i="1" dirty="0">
              <a:latin typeface="Verdana"/>
              <a:cs typeface="Verdana"/>
            </a:endParaRPr>
          </a:p>
        </p:txBody>
      </p:sp>
      <p:graphicFrame>
        <p:nvGraphicFramePr>
          <p:cNvPr id="7" name="Diagram 6"/>
          <p:cNvGraphicFramePr/>
          <p:nvPr/>
        </p:nvGraphicFramePr>
        <p:xfrm>
          <a:off x="214282" y="2271690"/>
          <a:ext cx="8715436" cy="458631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503176" y="311523"/>
            <a:ext cx="8014852" cy="5834076"/>
          </a:xfrm>
          <a:prstGeom prst="rect">
            <a:avLst/>
          </a:prstGeom>
          <a:noFill/>
          <a:ln w="9525">
            <a:noFill/>
            <a:miter lim="800000"/>
            <a:headEnd/>
            <a:tailEnd/>
          </a:ln>
        </p:spPr>
        <p:txBody>
          <a:bodyPr wrap="square">
            <a:prstTxWarp prst="textNoShape">
              <a:avLst/>
            </a:prstTxWarp>
            <a:spAutoFit/>
          </a:bodyPr>
          <a:lstStyle/>
          <a:p>
            <a:pPr>
              <a:lnSpc>
                <a:spcPts val="2800"/>
              </a:lnSpc>
            </a:pPr>
            <a:r>
              <a:rPr lang="en-GB" sz="2200" i="1" dirty="0" smtClean="0">
                <a:latin typeface="Verdana" charset="0"/>
              </a:rPr>
              <a:t>Ask people to form teams. One person in each team is to act as a facilitator, but they can still share their own ideas. The team is then to go through the following steps.</a:t>
            </a:r>
          </a:p>
          <a:p>
            <a:pPr marL="450850" indent="-450850">
              <a:lnSpc>
                <a:spcPts val="2800"/>
              </a:lnSpc>
            </a:pPr>
            <a:endParaRPr lang="en-GB" sz="2200" i="1" dirty="0" smtClean="0">
              <a:solidFill>
                <a:srgbClr val="000000"/>
              </a:solidFill>
              <a:latin typeface="Verdana" charset="0"/>
            </a:endParaRPr>
          </a:p>
          <a:p>
            <a:pPr marL="450850" indent="-450850">
              <a:lnSpc>
                <a:spcPts val="2800"/>
              </a:lnSpc>
            </a:pPr>
            <a:r>
              <a:rPr lang="en-GB" sz="2200" i="1" dirty="0" smtClean="0">
                <a:solidFill>
                  <a:srgbClr val="000000"/>
                </a:solidFill>
                <a:latin typeface="Verdana" charset="0"/>
              </a:rPr>
              <a:t>* 	To focus on a specific challenge they want to tackle. </a:t>
            </a:r>
          </a:p>
          <a:p>
            <a:pPr marL="450850" indent="-450850">
              <a:lnSpc>
                <a:spcPts val="2800"/>
              </a:lnSpc>
            </a:pPr>
            <a:endParaRPr lang="en-GB" sz="2200" i="1" dirty="0" smtClean="0">
              <a:solidFill>
                <a:srgbClr val="000000"/>
              </a:solidFill>
              <a:latin typeface="Verdana" charset="0"/>
            </a:endParaRPr>
          </a:p>
          <a:p>
            <a:pPr marL="450850" indent="-450850">
              <a:lnSpc>
                <a:spcPts val="2800"/>
              </a:lnSpc>
            </a:pPr>
            <a:r>
              <a:rPr lang="en-GB" sz="2200" i="1" dirty="0" smtClean="0">
                <a:solidFill>
                  <a:srgbClr val="000000"/>
                </a:solidFill>
                <a:latin typeface="Verdana" charset="0"/>
              </a:rPr>
              <a:t>* 	To work through the stages of clarity, creativity and concrete results. </a:t>
            </a:r>
          </a:p>
          <a:p>
            <a:pPr marL="450850" indent="-450850">
              <a:lnSpc>
                <a:spcPts val="2800"/>
              </a:lnSpc>
            </a:pPr>
            <a:r>
              <a:rPr lang="en-GB" sz="2200" i="1" dirty="0" smtClean="0">
                <a:solidFill>
                  <a:srgbClr val="000000"/>
                </a:solidFill>
                <a:latin typeface="Verdana" charset="0"/>
              </a:rPr>
              <a:t>	</a:t>
            </a:r>
          </a:p>
          <a:p>
            <a:pPr marL="450850" indent="-450850">
              <a:lnSpc>
                <a:spcPts val="2800"/>
              </a:lnSpc>
            </a:pPr>
            <a:r>
              <a:rPr lang="en-GB" sz="2200" i="1" dirty="0" smtClean="0">
                <a:solidFill>
                  <a:srgbClr val="000000"/>
                </a:solidFill>
                <a:latin typeface="Verdana" charset="0"/>
              </a:rPr>
              <a:t>	People are also asked to work through each of the sub-sections under each heading. This can seem laborious, but it can be useful for people to go through these steps – at least the first time they use the model. Later this will become second nature.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503176" y="311523"/>
            <a:ext cx="8014852" cy="5834076"/>
          </a:xfrm>
          <a:prstGeom prst="rect">
            <a:avLst/>
          </a:prstGeom>
          <a:noFill/>
          <a:ln w="9525">
            <a:noFill/>
            <a:miter lim="800000"/>
            <a:headEnd/>
            <a:tailEnd/>
          </a:ln>
        </p:spPr>
        <p:txBody>
          <a:bodyPr wrap="square">
            <a:prstTxWarp prst="textNoShape">
              <a:avLst/>
            </a:prstTxWarp>
            <a:spAutoFit/>
          </a:bodyPr>
          <a:lstStyle/>
          <a:p>
            <a:pPr marL="450850" indent="-450850">
              <a:lnSpc>
                <a:spcPts val="2800"/>
              </a:lnSpc>
            </a:pPr>
            <a:r>
              <a:rPr lang="en-GB" sz="2200" i="1" dirty="0" smtClean="0">
                <a:solidFill>
                  <a:srgbClr val="000000"/>
                </a:solidFill>
                <a:latin typeface="Verdana" charset="0"/>
              </a:rPr>
              <a:t>* 	To present back a summary of: </a:t>
            </a:r>
          </a:p>
          <a:p>
            <a:pPr marL="1079500" indent="-546100">
              <a:lnSpc>
                <a:spcPts val="2800"/>
              </a:lnSpc>
            </a:pPr>
            <a:endParaRPr lang="en-GB" sz="2200" i="1" dirty="0" smtClean="0">
              <a:solidFill>
                <a:srgbClr val="000000"/>
              </a:solidFill>
              <a:latin typeface="Verdana" charset="0"/>
            </a:endParaRPr>
          </a:p>
          <a:p>
            <a:pPr marL="546100" indent="-546100">
              <a:lnSpc>
                <a:spcPts val="2800"/>
              </a:lnSpc>
            </a:pPr>
            <a:r>
              <a:rPr lang="en-GB" sz="2200" i="1" dirty="0" smtClean="0">
                <a:solidFill>
                  <a:srgbClr val="000000"/>
                </a:solidFill>
                <a:latin typeface="Verdana" charset="0"/>
              </a:rPr>
              <a:t>-	Clarity: the challenge they chose to tackle and the real results they finally decided they wanted to achieve.</a:t>
            </a:r>
          </a:p>
          <a:p>
            <a:pPr marL="546100" indent="-546100">
              <a:lnSpc>
                <a:spcPts val="2800"/>
              </a:lnSpc>
            </a:pPr>
            <a:endParaRPr lang="en-GB" sz="2200" i="1" dirty="0" smtClean="0">
              <a:solidFill>
                <a:srgbClr val="000000"/>
              </a:solidFill>
              <a:latin typeface="Verdana" charset="0"/>
            </a:endParaRPr>
          </a:p>
          <a:p>
            <a:pPr marL="546100" indent="-546100">
              <a:lnSpc>
                <a:spcPts val="2800"/>
              </a:lnSpc>
            </a:pPr>
            <a:r>
              <a:rPr lang="en-GB" sz="2200" i="1" dirty="0" smtClean="0">
                <a:solidFill>
                  <a:srgbClr val="000000"/>
                </a:solidFill>
                <a:latin typeface="Verdana" charset="0"/>
              </a:rPr>
              <a:t>- 	Creativity: some of the potential options they considered. </a:t>
            </a:r>
          </a:p>
          <a:p>
            <a:pPr marL="546100" indent="-546100">
              <a:lnSpc>
                <a:spcPts val="2800"/>
              </a:lnSpc>
            </a:pPr>
            <a:endParaRPr lang="en-GB" sz="2200" i="1" dirty="0" smtClean="0">
              <a:solidFill>
                <a:srgbClr val="000000"/>
              </a:solidFill>
              <a:latin typeface="Verdana" charset="0"/>
            </a:endParaRPr>
          </a:p>
          <a:p>
            <a:pPr marL="546100" indent="-546100">
              <a:lnSpc>
                <a:spcPts val="2800"/>
              </a:lnSpc>
            </a:pPr>
            <a:r>
              <a:rPr lang="en-GB" sz="2200" i="1" dirty="0" smtClean="0">
                <a:solidFill>
                  <a:srgbClr val="000000"/>
                </a:solidFill>
                <a:latin typeface="Verdana" charset="0"/>
              </a:rPr>
              <a:t>- 	Concrete Results: their suggested action plan for moving forward and delivering the required results.</a:t>
            </a:r>
          </a:p>
          <a:p>
            <a:pPr marL="985838" indent="-45243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The exercise can take up to 2 hours to do properly. This includes time for presenting back. But the exercise provides people with a tool for life. </a:t>
            </a:r>
          </a:p>
          <a:p>
            <a:pPr marL="546100" indent="-546100">
              <a:lnSpc>
                <a:spcPts val="28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503176" y="311523"/>
            <a:ext cx="8014852" cy="4038713"/>
          </a:xfrm>
          <a:prstGeom prst="rect">
            <a:avLst/>
          </a:prstGeom>
          <a:noFill/>
          <a:ln w="9525">
            <a:noFill/>
            <a:miter lim="800000"/>
            <a:headEnd/>
            <a:tailEnd/>
          </a:ln>
        </p:spPr>
        <p:txBody>
          <a:bodyPr wrap="square">
            <a:prstTxWarp prst="textNoShape">
              <a:avLst/>
            </a:prstTxWarp>
            <a:spAutoFit/>
          </a:bodyPr>
          <a:lstStyle/>
          <a:p>
            <a:pPr marL="1588" indent="-158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People can use this approach:</a:t>
            </a:r>
          </a:p>
          <a:p>
            <a:pPr marL="1588" indent="-158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	To be even more self managing.</a:t>
            </a:r>
          </a:p>
          <a:p>
            <a:pPr marL="1588" indent="-158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	To make good decisions.</a:t>
            </a:r>
          </a:p>
          <a:p>
            <a:pPr marL="1588" indent="-158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	To find creative solutions to challenges.</a:t>
            </a:r>
          </a:p>
          <a:p>
            <a:pPr marL="1588" indent="-1588">
              <a:lnSpc>
                <a:spcPts val="2800"/>
              </a:lnSpc>
            </a:pPr>
            <a:endParaRPr lang="en-GB" sz="2200" i="1" dirty="0" smtClean="0">
              <a:solidFill>
                <a:srgbClr val="000000"/>
              </a:solidFill>
              <a:latin typeface="Verdana" charset="0"/>
            </a:endParaRPr>
          </a:p>
          <a:p>
            <a:pPr marL="1588" indent="-1588">
              <a:lnSpc>
                <a:spcPts val="2800"/>
              </a:lnSpc>
            </a:pPr>
            <a:r>
              <a:rPr lang="en-GB" sz="2200" i="1" dirty="0" smtClean="0">
                <a:solidFill>
                  <a:srgbClr val="000000"/>
                </a:solidFill>
                <a:latin typeface="Verdana" charset="0"/>
              </a:rPr>
              <a:t>They can then continue to develop both as individuals and as a team in the future. </a:t>
            </a:r>
            <a:endParaRPr lang="en-GB" sz="2200" i="1" dirty="0" smtClean="0">
              <a:latin typeface="Verdana"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280885" y="274638"/>
            <a:ext cx="8505928" cy="561975"/>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Clarity</a:t>
            </a:r>
            <a:endParaRPr lang="en-GB" sz="3200" i="1" dirty="0">
              <a:latin typeface="Verdana" charset="0"/>
              <a:ea typeface="ＭＳ Ｐゴシック" charset="-128"/>
              <a:cs typeface="ＭＳ Ｐゴシック" charset="-128"/>
            </a:endParaRPr>
          </a:p>
        </p:txBody>
      </p:sp>
      <p:sp>
        <p:nvSpPr>
          <p:cNvPr id="202758" name="Text Box 5"/>
          <p:cNvSpPr txBox="1">
            <a:spLocks noChangeArrowheads="1"/>
          </p:cNvSpPr>
          <p:nvPr/>
        </p:nvSpPr>
        <p:spPr bwMode="auto">
          <a:xfrm>
            <a:off x="280885" y="1317244"/>
            <a:ext cx="8505929" cy="3904915"/>
          </a:xfrm>
          <a:prstGeom prst="rect">
            <a:avLst/>
          </a:prstGeom>
          <a:noFill/>
          <a:ln w="9525">
            <a:noFill/>
            <a:miter lim="800000"/>
            <a:headEnd/>
            <a:tailEnd/>
          </a:ln>
        </p:spPr>
        <p:txBody>
          <a:bodyPr wrap="square">
            <a:prstTxWarp prst="textNoShape">
              <a:avLst/>
            </a:prstTxWarp>
            <a:spAutoFit/>
          </a:bodyPr>
          <a:lstStyle/>
          <a:p>
            <a:pPr indent="-342900" algn="ctr">
              <a:lnSpc>
                <a:spcPts val="2700"/>
              </a:lnSpc>
            </a:pPr>
            <a:r>
              <a:rPr lang="en-GB" sz="2400" i="1" dirty="0" smtClean="0">
                <a:latin typeface="Verdana" charset="0"/>
              </a:rPr>
              <a:t>Challenges. The specific </a:t>
            </a:r>
          </a:p>
          <a:p>
            <a:pPr indent="-342900" algn="ctr">
              <a:lnSpc>
                <a:spcPts val="2700"/>
              </a:lnSpc>
            </a:pPr>
            <a:r>
              <a:rPr lang="en-GB" sz="2400" i="1" dirty="0" smtClean="0">
                <a:latin typeface="Verdana" charset="0"/>
              </a:rPr>
              <a:t>challenge we </a:t>
            </a:r>
            <a:r>
              <a:rPr lang="en-GB" sz="2400" i="1" dirty="0">
                <a:latin typeface="Verdana" charset="0"/>
              </a:rPr>
              <a:t>want to explore is</a:t>
            </a:r>
            <a:r>
              <a:rPr lang="en-GB" sz="2400" i="1" dirty="0" smtClean="0">
                <a:latin typeface="Verdana" charset="0"/>
              </a:rPr>
              <a:t>:</a:t>
            </a:r>
          </a:p>
          <a:p>
            <a:pPr indent="-342900" algn="ctr">
              <a:lnSpc>
                <a:spcPts val="2700"/>
              </a:lnSpc>
            </a:pPr>
            <a:endParaRPr lang="en-GB" sz="2400" i="1" dirty="0" smtClean="0">
              <a:latin typeface="Verdana" charset="0"/>
            </a:endParaRPr>
          </a:p>
          <a:p>
            <a:pPr indent="-342900" algn="ctr">
              <a:lnSpc>
                <a:spcPts val="2700"/>
              </a:lnSpc>
            </a:pPr>
            <a:endParaRPr lang="en-GB" sz="2400" i="1" dirty="0" smtClean="0">
              <a:latin typeface="Verdana" charset="0"/>
            </a:endParaRPr>
          </a:p>
          <a:p>
            <a:pPr indent="-342900" algn="just">
              <a:lnSpc>
                <a:spcPts val="2700"/>
              </a:lnSpc>
              <a:buClr>
                <a:srgbClr val="C00000"/>
              </a:buClr>
            </a:pPr>
            <a:r>
              <a:rPr lang="en-GB" sz="2400" i="1" dirty="0" smtClean="0">
                <a:latin typeface="Verdana" charset="0"/>
              </a:rPr>
              <a:t>*	How to</a:t>
            </a: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endParaRPr lang="en-GB" sz="2400" i="1" dirty="0">
              <a:latin typeface="Verdana" charset="0"/>
            </a:endParaRPr>
          </a:p>
          <a:p>
            <a:pPr indent="-342900" algn="just">
              <a:lnSpc>
                <a:spcPts val="2700"/>
              </a:lnSpc>
              <a:buClr>
                <a:srgbClr val="C00000"/>
              </a:buClr>
            </a:pPr>
            <a:endParaRPr lang="en-GB" sz="2400" i="1" dirty="0" smtClean="0">
              <a:latin typeface="Verdana" charset="0"/>
            </a:endParaRPr>
          </a:p>
          <a:p>
            <a:pPr indent="-342900" algn="just">
              <a:lnSpc>
                <a:spcPts val="2700"/>
              </a:lnSpc>
              <a:buClr>
                <a:srgbClr val="C00000"/>
              </a:buClr>
            </a:pPr>
            <a:r>
              <a:rPr lang="en-GB" sz="2400" i="1" dirty="0" smtClean="0">
                <a:latin typeface="Verdana" charset="0"/>
              </a:rPr>
              <a:t>	(Write this in positive terms.)</a:t>
            </a:r>
          </a:p>
          <a:p>
            <a:pPr indent="-342900" algn="just">
              <a:lnSpc>
                <a:spcPts val="2700"/>
              </a:lnSpc>
              <a:buClr>
                <a:srgbClr val="C00000"/>
              </a:buClr>
            </a:pPr>
            <a:endParaRPr lang="en-GB" sz="24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80885" y="551156"/>
            <a:ext cx="8505929" cy="5636158"/>
          </a:xfrm>
          <a:prstGeom prst="rect">
            <a:avLst/>
          </a:prstGeom>
          <a:noFill/>
          <a:ln w="9525">
            <a:noFill/>
            <a:miter lim="800000"/>
            <a:headEnd/>
            <a:tailEnd/>
          </a:ln>
        </p:spPr>
        <p:txBody>
          <a:bodyPr wrap="square">
            <a:prstTxWarp prst="textNoShape">
              <a:avLst/>
            </a:prstTxWarp>
            <a:spAutoFit/>
          </a:bodyPr>
          <a:lstStyle/>
          <a:p>
            <a:pPr indent="-342900" algn="ctr">
              <a:lnSpc>
                <a:spcPts val="2700"/>
              </a:lnSpc>
              <a:buClr>
                <a:srgbClr val="C00000"/>
              </a:buClr>
            </a:pPr>
            <a:r>
              <a:rPr lang="en-GB" sz="2400" i="1" dirty="0" smtClean="0">
                <a:solidFill>
                  <a:srgbClr val="000000"/>
                </a:solidFill>
                <a:latin typeface="Verdana" charset="0"/>
              </a:rPr>
              <a:t>Here is some more information about the specific situation and some of the goals we want to achieve:</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endParaRPr lang="en-GB" sz="2400" i="1" dirty="0" smtClean="0">
              <a:solidFill>
                <a:srgbClr val="000000"/>
              </a:solidFill>
              <a:latin typeface="Verdana" charset="0"/>
            </a:endParaRPr>
          </a:p>
          <a:p>
            <a:pPr indent="-342900" algn="just">
              <a:lnSpc>
                <a:spcPts val="2700"/>
              </a:lnSpc>
              <a:buClr>
                <a:srgbClr val="C00000"/>
              </a:buClr>
            </a:pPr>
            <a:r>
              <a:rPr lang="en-GB" sz="2400" i="1" dirty="0" smtClean="0">
                <a:solidFill>
                  <a:srgbClr val="000000"/>
                </a:solidFill>
                <a:latin typeface="Verdana"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80884" y="537284"/>
            <a:ext cx="8505929" cy="5550665"/>
          </a:xfrm>
          <a:prstGeom prst="rect">
            <a:avLst/>
          </a:prstGeom>
          <a:noFill/>
          <a:ln w="9525">
            <a:noFill/>
            <a:miter lim="800000"/>
            <a:headEnd/>
            <a:tailEnd/>
          </a:ln>
        </p:spPr>
        <p:txBody>
          <a:bodyPr wrap="square">
            <a:prstTxWarp prst="textNoShape">
              <a:avLst/>
            </a:prstTxWarp>
            <a:spAutoFit/>
          </a:bodyPr>
          <a:lstStyle/>
          <a:p>
            <a:pPr indent="-342900" algn="ctr">
              <a:lnSpc>
                <a:spcPts val="2500"/>
              </a:lnSpc>
              <a:buClr>
                <a:srgbClr val="C00000"/>
              </a:buClr>
            </a:pPr>
            <a:r>
              <a:rPr lang="en-GB" sz="2400" i="1" dirty="0" smtClean="0">
                <a:solidFill>
                  <a:srgbClr val="000000"/>
                </a:solidFill>
                <a:latin typeface="Verdana" charset="0"/>
              </a:rPr>
              <a:t>Clarity</a:t>
            </a:r>
            <a:r>
              <a:rPr lang="en-GB" sz="2400" i="1" dirty="0">
                <a:solidFill>
                  <a:srgbClr val="000000"/>
                </a:solidFill>
                <a:latin typeface="Verdana" charset="0"/>
              </a:rPr>
              <a:t>. The real results</a:t>
            </a:r>
            <a:r>
              <a:rPr lang="en-GB" sz="2400" i="1" dirty="0" smtClean="0">
                <a:solidFill>
                  <a:srgbClr val="000000"/>
                </a:solidFill>
                <a:latin typeface="Verdana" charset="0"/>
              </a:rPr>
              <a:t> we therefore want </a:t>
            </a:r>
            <a:br>
              <a:rPr lang="en-GB" sz="2400" i="1" dirty="0" smtClean="0">
                <a:solidFill>
                  <a:srgbClr val="000000"/>
                </a:solidFill>
                <a:latin typeface="Verdana" charset="0"/>
              </a:rPr>
            </a:br>
            <a:r>
              <a:rPr lang="en-GB" sz="2400" i="1" dirty="0" smtClean="0">
                <a:solidFill>
                  <a:srgbClr val="000000"/>
                </a:solidFill>
                <a:latin typeface="Verdana" charset="0"/>
              </a:rPr>
              <a:t>to achieve - in order of priority - are:</a:t>
            </a:r>
          </a:p>
          <a:p>
            <a:pPr indent="-342900" algn="ctr">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451857" y="439596"/>
            <a:ext cx="8334956" cy="5871266"/>
          </a:xfrm>
          <a:prstGeom prst="rect">
            <a:avLst/>
          </a:prstGeom>
          <a:noFill/>
          <a:ln w="9525">
            <a:noFill/>
            <a:miter lim="800000"/>
            <a:headEnd/>
            <a:tailEnd/>
          </a:ln>
        </p:spPr>
        <p:txBody>
          <a:bodyPr wrap="square">
            <a:prstTxWarp prst="textNoShape">
              <a:avLst/>
            </a:prstTxWarp>
            <a:spAutoFit/>
          </a:bodyPr>
          <a:lstStyle/>
          <a:p>
            <a:pPr indent="-342900" algn="ctr">
              <a:lnSpc>
                <a:spcPts val="2500"/>
              </a:lnSpc>
              <a:buClr>
                <a:srgbClr val="C00000"/>
              </a:buClr>
            </a:pPr>
            <a:r>
              <a:rPr lang="en-GB" sz="2400" i="1" dirty="0" smtClean="0">
                <a:latin typeface="Verdana" charset="0"/>
              </a:rPr>
              <a:t>Controllables. The things we can </a:t>
            </a:r>
            <a:br>
              <a:rPr lang="en-GB" sz="2400" i="1" dirty="0" smtClean="0">
                <a:latin typeface="Verdana" charset="0"/>
              </a:rPr>
            </a:br>
            <a:r>
              <a:rPr lang="en-GB" sz="2400" i="1" dirty="0" smtClean="0">
                <a:latin typeface="Verdana" charset="0"/>
              </a:rPr>
              <a:t>control in the situation are:</a:t>
            </a:r>
          </a:p>
          <a:p>
            <a:pPr indent="-342900" algn="ctr">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r>
              <a:rPr lang="en-GB" sz="2400" i="1" dirty="0" smtClean="0">
                <a:latin typeface="Verdana" charset="0"/>
              </a:rPr>
              <a:t>*</a:t>
            </a: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r>
              <a:rPr lang="en-GB" sz="2400" i="1" dirty="0" smtClean="0">
                <a:latin typeface="Verdana" charset="0"/>
              </a:rPr>
              <a:t>	</a:t>
            </a:r>
          </a:p>
          <a:p>
            <a:pPr indent="-342900" algn="just">
              <a:lnSpc>
                <a:spcPts val="2500"/>
              </a:lnSpc>
              <a:buClr>
                <a:srgbClr val="C00000"/>
              </a:buClr>
              <a:buFont typeface="Arial" charset="0"/>
              <a:buChar char="•"/>
            </a:pPr>
            <a:endParaRPr lang="en-GB" sz="2400" i="1" dirty="0" smtClean="0">
              <a:latin typeface="Verdana" charset="0"/>
            </a:endParaRPr>
          </a:p>
          <a:p>
            <a:pPr indent="-342900" algn="just">
              <a:lnSpc>
                <a:spcPts val="2500"/>
              </a:lnSpc>
              <a:buClr>
                <a:srgbClr val="C00000"/>
              </a:buClr>
              <a:buFont typeface="Arial" charset="0"/>
              <a:buChar char="•"/>
            </a:pPr>
            <a:endParaRPr lang="en-GB" sz="2400" i="1" dirty="0" smtClean="0">
              <a:latin typeface="Verdana" charset="0"/>
            </a:endParaRPr>
          </a:p>
          <a:p>
            <a:pPr indent="-342900" algn="just">
              <a:lnSpc>
                <a:spcPts val="2500"/>
              </a:lnSpc>
              <a:buClr>
                <a:srgbClr val="C00000"/>
              </a:buClr>
            </a:pPr>
            <a:r>
              <a:rPr lang="en-GB" sz="2400" i="1" dirty="0" smtClean="0">
                <a:latin typeface="Verdana" charset="0"/>
              </a:rPr>
              <a:t>*</a:t>
            </a: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endParaRPr lang="en-GB" sz="2400" i="1" dirty="0" smtClean="0">
              <a:latin typeface="Verdana" charset="0"/>
            </a:endParaRPr>
          </a:p>
          <a:p>
            <a:pPr indent="-342900" algn="just">
              <a:lnSpc>
                <a:spcPts val="2500"/>
              </a:lnSpc>
              <a:buClr>
                <a:srgbClr val="C00000"/>
              </a:buClr>
            </a:pPr>
            <a:r>
              <a:rPr lang="en-GB" sz="2400" i="1" dirty="0" smtClean="0">
                <a:latin typeface="Verdana" charset="0"/>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Rectangle 4"/>
          <p:cNvSpPr>
            <a:spLocks noGrp="1" noChangeArrowheads="1"/>
          </p:cNvSpPr>
          <p:nvPr>
            <p:ph type="title" idx="4294967295"/>
          </p:nvPr>
        </p:nvSpPr>
        <p:spPr>
          <a:xfrm>
            <a:off x="457199" y="274638"/>
            <a:ext cx="8329613" cy="561975"/>
          </a:xfrm>
          <a:solidFill>
            <a:schemeClr val="tx2">
              <a:lumMod val="20000"/>
              <a:lumOff val="80000"/>
            </a:schemeClr>
          </a:solidFill>
          <a:scene3d>
            <a:camera prst="orthographicFront"/>
            <a:lightRig rig="threePt" dir="t"/>
          </a:scene3d>
          <a:sp3d>
            <a:bevelT/>
          </a:sp3d>
        </p:spPr>
        <p:txBody>
          <a:bodyPr>
            <a:noAutofit/>
          </a:bodyPr>
          <a:lstStyle/>
          <a:p>
            <a:pPr eaLnBrk="1" hangingPunct="1">
              <a:defRPr/>
            </a:pPr>
            <a:r>
              <a:rPr lang="en-GB" sz="3200" i="1" dirty="0" smtClean="0">
                <a:latin typeface="Verdana" charset="0"/>
                <a:ea typeface="ＭＳ Ｐゴシック" charset="-128"/>
                <a:cs typeface="ＭＳ Ｐゴシック" charset="-128"/>
              </a:rPr>
              <a:t>Creativity</a:t>
            </a:r>
            <a:endParaRPr lang="en-GB" sz="3200" i="1" dirty="0">
              <a:latin typeface="Verdana" charset="0"/>
              <a:ea typeface="ＭＳ Ｐゴシック" charset="-128"/>
              <a:cs typeface="ＭＳ Ｐゴシック" charset="-128"/>
            </a:endParaRPr>
          </a:p>
        </p:txBody>
      </p:sp>
      <p:sp>
        <p:nvSpPr>
          <p:cNvPr id="6" name="Text Box 5"/>
          <p:cNvSpPr txBox="1">
            <a:spLocks noChangeArrowheads="1"/>
          </p:cNvSpPr>
          <p:nvPr/>
        </p:nvSpPr>
        <p:spPr bwMode="auto">
          <a:xfrm>
            <a:off x="273000" y="1282154"/>
            <a:ext cx="8513813" cy="5170645"/>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200" i="1" dirty="0" smtClean="0">
                <a:solidFill>
                  <a:srgbClr val="000000"/>
                </a:solidFill>
                <a:latin typeface="Verdana" charset="0"/>
              </a:rPr>
              <a:t>Choices and Consequences. The possible options </a:t>
            </a:r>
          </a:p>
          <a:p>
            <a:pPr indent="-342900" algn="ctr">
              <a:lnSpc>
                <a:spcPts val="2600"/>
              </a:lnSpc>
            </a:pPr>
            <a:r>
              <a:rPr lang="en-GB" sz="2200" i="1" dirty="0" smtClean="0">
                <a:solidFill>
                  <a:srgbClr val="000000"/>
                </a:solidFill>
                <a:latin typeface="Verdana" charset="0"/>
              </a:rPr>
              <a:t>for tackling the challenge – together with </a:t>
            </a:r>
            <a:br>
              <a:rPr lang="en-GB" sz="2200" i="1" dirty="0" smtClean="0">
                <a:solidFill>
                  <a:srgbClr val="000000"/>
                </a:solidFill>
                <a:latin typeface="Verdana" charset="0"/>
              </a:rPr>
            </a:br>
            <a:r>
              <a:rPr lang="en-GB" sz="2200" i="1" dirty="0" smtClean="0">
                <a:solidFill>
                  <a:srgbClr val="000000"/>
                </a:solidFill>
                <a:latin typeface="Verdana" charset="0"/>
              </a:rPr>
              <a:t>the pluses, minuses and attractiveness - are:</a:t>
            </a:r>
          </a:p>
          <a:p>
            <a:pPr indent="-342900" algn="ctr">
              <a:lnSpc>
                <a:spcPts val="2600"/>
              </a:lnSpc>
            </a:pPr>
            <a:endParaRPr lang="en-GB" sz="2200" i="1" dirty="0" smtClean="0">
              <a:solidFill>
                <a:srgbClr val="000000"/>
              </a:solidFill>
              <a:latin typeface="Verdana" charset="0"/>
            </a:endParaRPr>
          </a:p>
          <a:p>
            <a:pPr indent="-342900" algn="ctr">
              <a:lnSpc>
                <a:spcPts val="2600"/>
              </a:lnSpc>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a)	To </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a:t>
            </a:r>
          </a:p>
          <a:p>
            <a:pPr indent="-342900">
              <a:lnSpc>
                <a:spcPts val="26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600"/>
              </a:lnSpc>
              <a:buClr>
                <a:srgbClr val="C00000"/>
              </a:buClr>
            </a:pPr>
            <a:endParaRPr lang="en-GB" sz="2200" i="1" dirty="0" smtClean="0">
              <a:solidFill>
                <a:srgbClr val="000000"/>
              </a:solidFill>
              <a:latin typeface="Verdana" charset="0"/>
            </a:endParaRPr>
          </a:p>
          <a:p>
            <a:pPr indent="-342900">
              <a:lnSpc>
                <a:spcPts val="2600"/>
              </a:lnSpc>
              <a:buClr>
                <a:srgbClr val="C00000"/>
              </a:buClr>
            </a:pPr>
            <a:r>
              <a:rPr lang="en-GB" sz="2200" i="1" dirty="0" smtClean="0">
                <a:solidFill>
                  <a:srgbClr val="000000"/>
                </a:solidFill>
                <a:latin typeface="Verdana" charset="0"/>
              </a:rPr>
              <a:t>	</a:t>
            </a:r>
          </a:p>
          <a:p>
            <a:pPr indent="-342900">
              <a:lnSpc>
                <a:spcPts val="26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gn="ctr">
              <a:lnSpc>
                <a:spcPts val="26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6" name="Text Box 5"/>
          <p:cNvSpPr txBox="1">
            <a:spLocks noChangeArrowheads="1"/>
          </p:cNvSpPr>
          <p:nvPr/>
        </p:nvSpPr>
        <p:spPr bwMode="auto">
          <a:xfrm>
            <a:off x="273000" y="390752"/>
            <a:ext cx="8513813" cy="6560770"/>
          </a:xfrm>
          <a:prstGeom prst="rect">
            <a:avLst/>
          </a:prstGeom>
          <a:noFill/>
          <a:ln w="9525">
            <a:noFill/>
            <a:miter lim="800000"/>
            <a:headEnd/>
            <a:tailEnd/>
          </a:ln>
        </p:spPr>
        <p:txBody>
          <a:bodyPr wrap="square">
            <a:prstTxWarp prst="textNoShape">
              <a:avLst/>
            </a:prstTxWarp>
            <a:spAutoFit/>
          </a:bodyPr>
          <a:lstStyle/>
          <a:p>
            <a:pPr indent="-342900">
              <a:lnSpc>
                <a:spcPts val="2400"/>
              </a:lnSpc>
              <a:buClr>
                <a:srgbClr val="C00000"/>
              </a:buClr>
            </a:pPr>
            <a:r>
              <a:rPr lang="en-GB" sz="2200" i="1" dirty="0" smtClean="0">
                <a:solidFill>
                  <a:srgbClr val="000000"/>
                </a:solidFill>
                <a:latin typeface="Verdana" charset="0"/>
              </a:rPr>
              <a:t>b)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c)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minuses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attractiveness of this option is: ______ / 10</a:t>
            </a:r>
          </a:p>
          <a:p>
            <a:pPr indent="-342900" algn="ctr">
              <a:lnSpc>
                <a:spcPts val="24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273000" y="390752"/>
            <a:ext cx="8513813" cy="6560770"/>
          </a:xfrm>
          <a:prstGeom prst="rect">
            <a:avLst/>
          </a:prstGeom>
          <a:noFill/>
          <a:ln w="9525">
            <a:noFill/>
            <a:miter lim="800000"/>
            <a:headEnd/>
            <a:tailEnd/>
          </a:ln>
        </p:spPr>
        <p:txBody>
          <a:bodyPr wrap="square">
            <a:prstTxWarp prst="textNoShape">
              <a:avLst/>
            </a:prstTxWarp>
            <a:spAutoFit/>
          </a:bodyPr>
          <a:lstStyle/>
          <a:p>
            <a:pPr indent="-342900">
              <a:lnSpc>
                <a:spcPts val="2400"/>
              </a:lnSpc>
              <a:buClr>
                <a:srgbClr val="C00000"/>
              </a:buClr>
            </a:pPr>
            <a:r>
              <a:rPr lang="en-GB" sz="2200" i="1" dirty="0">
                <a:solidFill>
                  <a:srgbClr val="000000"/>
                </a:solidFill>
                <a:latin typeface="Verdana" charset="0"/>
              </a:rPr>
              <a:t>d</a:t>
            </a:r>
            <a:r>
              <a:rPr lang="en-GB" sz="2200" i="1" dirty="0" smtClean="0">
                <a:solidFill>
                  <a:srgbClr val="000000"/>
                </a:solidFill>
                <a:latin typeface="Verdana" charset="0"/>
              </a:rPr>
              <a:t>)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minuses </a:t>
            </a:r>
            <a:r>
              <a:rPr lang="en-GB" sz="2200" i="1" dirty="0">
                <a:solidFill>
                  <a:srgbClr val="000000"/>
                </a:solidFill>
                <a:latin typeface="Verdana" charset="0"/>
              </a:rPr>
              <a:t>a</a:t>
            </a:r>
            <a:r>
              <a:rPr lang="en-GB" sz="2200" i="1" dirty="0" smtClean="0">
                <a:solidFill>
                  <a:srgbClr val="000000"/>
                </a:solidFill>
                <a:latin typeface="Verdana" charset="0"/>
              </a:rPr>
              <a:t>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a:solidFill>
                  <a:srgbClr val="000000"/>
                </a:solidFill>
                <a:latin typeface="Verdana" charset="0"/>
              </a:rPr>
              <a:t>	</a:t>
            </a:r>
            <a:r>
              <a:rPr lang="en-GB" sz="2200" i="1" dirty="0" smtClean="0">
                <a:solidFill>
                  <a:srgbClr val="000000"/>
                </a:solidFill>
                <a:latin typeface="Verdana" charset="0"/>
              </a:rPr>
              <a:t>The attractiveness of this option is: ______ / 10</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a:solidFill>
                  <a:srgbClr val="000000"/>
                </a:solidFill>
                <a:latin typeface="Verdana" charset="0"/>
              </a:rPr>
              <a:t>e</a:t>
            </a:r>
            <a:r>
              <a:rPr lang="en-GB" sz="2200" i="1" dirty="0" smtClean="0">
                <a:solidFill>
                  <a:srgbClr val="000000"/>
                </a:solidFill>
                <a:latin typeface="Verdana" charset="0"/>
              </a:rPr>
              <a:t>)	To </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The pluses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minuses are:</a:t>
            </a:r>
          </a:p>
          <a:p>
            <a:pPr indent="-342900">
              <a:lnSpc>
                <a:spcPts val="2400"/>
              </a:lnSpc>
              <a:buClr>
                <a:srgbClr val="C00000"/>
              </a:buClr>
            </a:pPr>
            <a:endParaRPr lang="en-GB" sz="2200" i="1" dirty="0" smtClean="0">
              <a:solidFill>
                <a:srgbClr val="000000"/>
              </a:solidFill>
              <a:latin typeface="Verdana" charset="0"/>
            </a:endParaRPr>
          </a:p>
          <a:p>
            <a:pPr indent="-342900">
              <a:lnSpc>
                <a:spcPts val="2400"/>
              </a:lnSpc>
              <a:buClr>
                <a:srgbClr val="C00000"/>
              </a:buClr>
            </a:pPr>
            <a:r>
              <a:rPr lang="en-GB" sz="2200" i="1" dirty="0" smtClean="0">
                <a:solidFill>
                  <a:srgbClr val="000000"/>
                </a:solidFill>
                <a:latin typeface="Verdana" charset="0"/>
              </a:rPr>
              <a:t>	</a:t>
            </a:r>
          </a:p>
          <a:p>
            <a:pPr indent="-342900">
              <a:lnSpc>
                <a:spcPts val="2400"/>
              </a:lnSpc>
              <a:buClr>
                <a:srgbClr val="C00000"/>
              </a:buClr>
            </a:pPr>
            <a:r>
              <a:rPr lang="en-GB" sz="2200" i="1" dirty="0" smtClean="0">
                <a:solidFill>
                  <a:srgbClr val="000000"/>
                </a:solidFill>
                <a:latin typeface="Verdana" charset="0"/>
              </a:rPr>
              <a:t>	The attractiveness of this option is: ______ / 10</a:t>
            </a:r>
          </a:p>
          <a:p>
            <a:pPr indent="-342900" algn="ctr">
              <a:lnSpc>
                <a:spcPts val="2400"/>
              </a:lnSpc>
            </a:pPr>
            <a:endParaRPr lang="en-GB" sz="22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311523"/>
            <a:ext cx="7928855" cy="6193149"/>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200" i="1" dirty="0" smtClean="0">
                <a:latin typeface="Verdana" charset="0"/>
              </a:rPr>
              <a:t>The following pages outline the main themes – and sub-themes - that can be explored at each stage.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The model also aims to get the right balance between Fast Thinking and Slow Thinking. As Carl </a:t>
            </a:r>
            <a:r>
              <a:rPr lang="en-US" sz="2400" i="1" dirty="0" smtClean="0">
                <a:latin typeface="Verdana"/>
                <a:cs typeface="Verdana"/>
              </a:rPr>
              <a:t>Honoré</a:t>
            </a:r>
            <a:r>
              <a:rPr lang="en-GB" sz="2200" i="1" dirty="0" smtClean="0">
                <a:latin typeface="Verdana" charset="0"/>
              </a:rPr>
              <a:t> points out in his book In Praise of Slow, some of our best breakthroughs come when we give ourselves time to reflect.</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So it may be useful to build in time for reflection, especially when considering the possible options. This can lead to making breakthroughs and then being fully committed to the chosen way forward.</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So here is the overall framework. This is followed by the packs that can be used with individuals and with teams. You can, of course, adapt these in your way.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273000" y="438727"/>
            <a:ext cx="8513813" cy="5433111"/>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smtClean="0">
                <a:solidFill>
                  <a:srgbClr val="000000"/>
                </a:solidFill>
                <a:latin typeface="Verdana" charset="0"/>
              </a:rPr>
              <a:t>Creative Solutions. The other </a:t>
            </a:r>
            <a:br>
              <a:rPr lang="en-GB" sz="2400" i="1" dirty="0" smtClean="0">
                <a:solidFill>
                  <a:srgbClr val="000000"/>
                </a:solidFill>
                <a:latin typeface="Verdana" charset="0"/>
              </a:rPr>
            </a:br>
            <a:r>
              <a:rPr lang="en-GB" sz="2400" i="1" dirty="0" smtClean="0">
                <a:solidFill>
                  <a:srgbClr val="000000"/>
                </a:solidFill>
                <a:latin typeface="Verdana" charset="0"/>
              </a:rPr>
              <a:t>potential creative solutions are:</a:t>
            </a: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Rectangle 4"/>
          <p:cNvSpPr txBox="1">
            <a:spLocks noChangeArrowheads="1"/>
          </p:cNvSpPr>
          <p:nvPr/>
        </p:nvSpPr>
        <p:spPr>
          <a:xfrm>
            <a:off x="539750" y="260350"/>
            <a:ext cx="8229600" cy="647700"/>
          </a:xfrm>
          <a:prstGeom prst="rect">
            <a:avLst/>
          </a:prstGeom>
          <a:solidFill>
            <a:schemeClr val="tx2">
              <a:lumMod val="20000"/>
              <a:lumOff val="80000"/>
            </a:schemeClr>
          </a:solidFill>
          <a:scene3d>
            <a:camera prst="orthographicFront"/>
            <a:lightRig rig="threePt" dir="t"/>
          </a:scene3d>
          <a:sp3d>
            <a:bevelT/>
          </a:sp3d>
        </p:spPr>
        <p:txBody>
          <a:bodyPr anchor="ctr">
            <a:prstTxWarp prst="textNoShape">
              <a:avLst/>
            </a:prstTxWarp>
            <a:normAutofit/>
          </a:bodyPr>
          <a:lstStyle/>
          <a:p>
            <a:pPr algn="ctr">
              <a:defRPr/>
            </a:pPr>
            <a:r>
              <a:rPr lang="en-GB" sz="3200" i="1" dirty="0" smtClean="0">
                <a:latin typeface="Verdana" charset="0"/>
              </a:rPr>
              <a:t>Concrete Results</a:t>
            </a:r>
            <a:endParaRPr lang="en-GB" sz="3200" i="1" dirty="0">
              <a:latin typeface="Verdana" charset="0"/>
            </a:endParaRPr>
          </a:p>
        </p:txBody>
      </p:sp>
      <p:sp>
        <p:nvSpPr>
          <p:cNvPr id="4" name="Text Box 5"/>
          <p:cNvSpPr txBox="1">
            <a:spLocks noChangeArrowheads="1"/>
          </p:cNvSpPr>
          <p:nvPr/>
        </p:nvSpPr>
        <p:spPr bwMode="auto">
          <a:xfrm>
            <a:off x="357188" y="1282154"/>
            <a:ext cx="8572500" cy="5433111"/>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a:solidFill>
                  <a:srgbClr val="000000"/>
                </a:solidFill>
                <a:latin typeface="Verdana" charset="0"/>
              </a:rPr>
              <a:t>Conclusions.</a:t>
            </a:r>
            <a:r>
              <a:rPr lang="en-GB" sz="2400" i="1" dirty="0" smtClean="0">
                <a:solidFill>
                  <a:srgbClr val="000000"/>
                </a:solidFill>
                <a:latin typeface="Verdana" charset="0"/>
              </a:rPr>
              <a:t> The route – or combination </a:t>
            </a:r>
            <a:br>
              <a:rPr lang="en-GB" sz="2400" i="1" dirty="0" smtClean="0">
                <a:solidFill>
                  <a:srgbClr val="000000"/>
                </a:solidFill>
                <a:latin typeface="Verdana" charset="0"/>
              </a:rPr>
            </a:br>
            <a:r>
              <a:rPr lang="en-GB" sz="2400" i="1" dirty="0" smtClean="0">
                <a:solidFill>
                  <a:srgbClr val="000000"/>
                </a:solidFill>
                <a:latin typeface="Verdana" charset="0"/>
              </a:rPr>
              <a:t>of routes – we want to follow for </a:t>
            </a:r>
            <a:r>
              <a:rPr lang="en-GB" sz="2400" i="1" dirty="0">
                <a:solidFill>
                  <a:srgbClr val="000000"/>
                </a:solidFill>
                <a:latin typeface="Verdana" charset="0"/>
              </a:rPr>
              <a:t>tackling</a:t>
            </a:r>
            <a:r>
              <a:rPr lang="en-GB" sz="2400" i="1" dirty="0" smtClean="0">
                <a:solidFill>
                  <a:srgbClr val="000000"/>
                </a:solidFill>
                <a:latin typeface="Verdana" charset="0"/>
              </a:rPr>
              <a:t> </a:t>
            </a:r>
            <a:br>
              <a:rPr lang="en-GB" sz="2400" i="1" dirty="0" smtClean="0">
                <a:solidFill>
                  <a:srgbClr val="000000"/>
                </a:solidFill>
                <a:latin typeface="Verdana" charset="0"/>
              </a:rPr>
            </a:br>
            <a:r>
              <a:rPr lang="en-GB" sz="2400" i="1" dirty="0" smtClean="0">
                <a:solidFill>
                  <a:srgbClr val="000000"/>
                </a:solidFill>
                <a:latin typeface="Verdana" charset="0"/>
              </a:rPr>
              <a:t>the </a:t>
            </a:r>
            <a:r>
              <a:rPr lang="en-GB" sz="2400" i="1" dirty="0">
                <a:solidFill>
                  <a:srgbClr val="000000"/>
                </a:solidFill>
                <a:latin typeface="Verdana" charset="0"/>
              </a:rPr>
              <a:t>challenge and achieving the results</a:t>
            </a:r>
            <a:r>
              <a:rPr lang="en-GB" sz="2400" i="1" dirty="0" smtClean="0">
                <a:solidFill>
                  <a:srgbClr val="000000"/>
                </a:solidFill>
                <a:latin typeface="Verdana" charset="0"/>
              </a:rPr>
              <a:t> is:</a:t>
            </a: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ctr">
              <a:lnSpc>
                <a:spcPts val="2600"/>
              </a:lnSpc>
            </a:pPr>
            <a:endParaRPr lang="en-GB" sz="24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207878" name="Text Box 5"/>
          <p:cNvSpPr txBox="1">
            <a:spLocks noChangeArrowheads="1"/>
          </p:cNvSpPr>
          <p:nvPr/>
        </p:nvSpPr>
        <p:spPr bwMode="auto">
          <a:xfrm>
            <a:off x="357188" y="586128"/>
            <a:ext cx="8572500" cy="5871266"/>
          </a:xfrm>
          <a:prstGeom prst="rect">
            <a:avLst/>
          </a:prstGeom>
          <a:noFill/>
          <a:ln w="9525">
            <a:noFill/>
            <a:miter lim="800000"/>
            <a:headEnd/>
            <a:tailEnd/>
          </a:ln>
        </p:spPr>
        <p:txBody>
          <a:bodyPr wrap="square">
            <a:prstTxWarp prst="textNoShape">
              <a:avLst/>
            </a:prstTxWarp>
            <a:spAutoFit/>
          </a:bodyPr>
          <a:lstStyle/>
          <a:p>
            <a:pPr indent="-342900" algn="ctr">
              <a:lnSpc>
                <a:spcPts val="2500"/>
              </a:lnSpc>
            </a:pPr>
            <a:r>
              <a:rPr lang="en-GB" sz="2400" i="1" dirty="0" smtClean="0">
                <a:solidFill>
                  <a:srgbClr val="000000"/>
                </a:solidFill>
                <a:latin typeface="Verdana" charset="0"/>
              </a:rPr>
              <a:t>Contracting. The specific contracts we need to </a:t>
            </a:r>
            <a:br>
              <a:rPr lang="en-GB" sz="2400" i="1" dirty="0" smtClean="0">
                <a:solidFill>
                  <a:srgbClr val="000000"/>
                </a:solidFill>
                <a:latin typeface="Verdana" charset="0"/>
              </a:rPr>
            </a:br>
            <a:r>
              <a:rPr lang="en-GB" sz="2400" i="1" dirty="0" smtClean="0">
                <a:solidFill>
                  <a:srgbClr val="000000"/>
                </a:solidFill>
                <a:latin typeface="Verdana" charset="0"/>
              </a:rPr>
              <a:t>make to ensure the results are delivered are:</a:t>
            </a:r>
          </a:p>
          <a:p>
            <a:pPr indent="-342900" algn="ctr">
              <a:lnSpc>
                <a:spcPts val="2500"/>
              </a:lnSpc>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r>
              <a:rPr lang="en-GB" sz="2400" i="1" dirty="0" smtClean="0">
                <a:solidFill>
                  <a:srgbClr val="000000"/>
                </a:solidFill>
                <a:latin typeface="Verdana" charset="0"/>
              </a:rPr>
              <a:t>*	To</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buFont typeface="Arial" charset="0"/>
              <a:buChar char="•"/>
            </a:pPr>
            <a:endParaRPr lang="en-GB" sz="2400" i="1" dirty="0" smtClean="0">
              <a:solidFill>
                <a:srgbClr val="000000"/>
              </a:solidFill>
              <a:latin typeface="Verdana" charset="0"/>
            </a:endParaRPr>
          </a:p>
          <a:p>
            <a:pPr indent="-342900" algn="ctr">
              <a:lnSpc>
                <a:spcPts val="2500"/>
              </a:lnSpc>
            </a:pPr>
            <a:r>
              <a:rPr lang="en-GB" sz="2400" i="1" dirty="0" smtClean="0">
                <a:solidFill>
                  <a:srgbClr val="000000"/>
                </a:solidFill>
                <a:latin typeface="Verdana" charset="0"/>
              </a:rPr>
              <a:t>The extent to which we are committed </a:t>
            </a:r>
            <a:br>
              <a:rPr lang="en-GB" sz="2400" i="1" dirty="0" smtClean="0">
                <a:solidFill>
                  <a:srgbClr val="000000"/>
                </a:solidFill>
                <a:latin typeface="Verdana" charset="0"/>
              </a:rPr>
            </a:br>
            <a:r>
              <a:rPr lang="en-GB" sz="2400" i="1" dirty="0" smtClean="0">
                <a:solidFill>
                  <a:srgbClr val="000000"/>
                </a:solidFill>
                <a:latin typeface="Verdana" charset="0"/>
              </a:rPr>
              <a:t>and serious about delivering the results is: </a:t>
            </a:r>
          </a:p>
          <a:p>
            <a:pPr indent="-342900" algn="ctr">
              <a:lnSpc>
                <a:spcPts val="2500"/>
              </a:lnSpc>
            </a:pPr>
            <a:endParaRPr lang="en-GB" sz="2400" i="1" dirty="0" smtClean="0">
              <a:solidFill>
                <a:srgbClr val="000000"/>
              </a:solidFill>
              <a:latin typeface="Verdana" charset="0"/>
            </a:endParaRPr>
          </a:p>
          <a:p>
            <a:pPr indent="-342900" algn="ctr">
              <a:lnSpc>
                <a:spcPts val="2500"/>
              </a:lnSpc>
            </a:pPr>
            <a:endParaRPr lang="en-GB" sz="2400" i="1" dirty="0" smtClean="0">
              <a:solidFill>
                <a:srgbClr val="000000"/>
              </a:solidFill>
              <a:latin typeface="Verdana" charset="0"/>
            </a:endParaRPr>
          </a:p>
          <a:p>
            <a:pPr indent="-342900" algn="ctr">
              <a:lnSpc>
                <a:spcPts val="2500"/>
              </a:lnSpc>
            </a:pPr>
            <a:r>
              <a:rPr lang="en-GB" sz="2400" i="1" dirty="0" smtClean="0">
                <a:solidFill>
                  <a:srgbClr val="000000"/>
                </a:solidFill>
                <a:latin typeface="Verdana" charset="0"/>
              </a:rPr>
              <a:t>_____ /10</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4" name="Text Box 5"/>
          <p:cNvSpPr txBox="1">
            <a:spLocks noChangeArrowheads="1"/>
          </p:cNvSpPr>
          <p:nvPr/>
        </p:nvSpPr>
        <p:spPr bwMode="auto">
          <a:xfrm>
            <a:off x="357188" y="634972"/>
            <a:ext cx="8350220" cy="5370701"/>
          </a:xfrm>
          <a:prstGeom prst="rect">
            <a:avLst/>
          </a:prstGeom>
          <a:noFill/>
          <a:ln w="9525">
            <a:noFill/>
            <a:miter lim="800000"/>
            <a:headEnd/>
            <a:tailEnd/>
          </a:ln>
        </p:spPr>
        <p:txBody>
          <a:bodyPr wrap="square">
            <a:prstTxWarp prst="textNoShape">
              <a:avLst/>
            </a:prstTxWarp>
            <a:spAutoFit/>
          </a:bodyPr>
          <a:lstStyle/>
          <a:p>
            <a:pPr indent="-342900" algn="ctr">
              <a:lnSpc>
                <a:spcPts val="2600"/>
              </a:lnSpc>
            </a:pPr>
            <a:r>
              <a:rPr lang="en-GB" sz="2400" i="1" dirty="0" smtClean="0">
                <a:solidFill>
                  <a:srgbClr val="000000"/>
                </a:solidFill>
                <a:latin typeface="Verdana" charset="0"/>
              </a:rPr>
              <a:t>Concrete Results. The specific action </a:t>
            </a:r>
            <a:br>
              <a:rPr lang="en-GB" sz="2400" i="1" dirty="0" smtClean="0">
                <a:solidFill>
                  <a:srgbClr val="000000"/>
                </a:solidFill>
                <a:latin typeface="Verdana" charset="0"/>
              </a:rPr>
            </a:br>
            <a:r>
              <a:rPr lang="en-GB" sz="2400" i="1" dirty="0" smtClean="0">
                <a:solidFill>
                  <a:srgbClr val="000000"/>
                </a:solidFill>
                <a:latin typeface="Verdana" charset="0"/>
              </a:rPr>
              <a:t>plan for achieving the results – </a:t>
            </a:r>
            <a:br>
              <a:rPr lang="en-GB" sz="2400" i="1" dirty="0" smtClean="0">
                <a:solidFill>
                  <a:srgbClr val="000000"/>
                </a:solidFill>
                <a:latin typeface="Verdana" charset="0"/>
              </a:rPr>
            </a:br>
            <a:r>
              <a:rPr lang="en-GB" sz="2400" i="1" dirty="0" smtClean="0">
                <a:solidFill>
                  <a:srgbClr val="000000"/>
                </a:solidFill>
                <a:latin typeface="Verdana" charset="0"/>
              </a:rPr>
              <a:t>including getting some early successes - is:</a:t>
            </a:r>
          </a:p>
          <a:p>
            <a:pPr indent="-342900" algn="ctr">
              <a:lnSpc>
                <a:spcPts val="2600"/>
              </a:lnSpc>
            </a:pPr>
            <a:endParaRPr lang="en-GB" sz="2400" i="1" dirty="0" smtClean="0">
              <a:solidFill>
                <a:srgbClr val="000000"/>
              </a:solidFill>
              <a:latin typeface="Verdana" charset="0"/>
            </a:endParaRPr>
          </a:p>
          <a:p>
            <a:pPr indent="-342900" algn="ctr">
              <a:lnSpc>
                <a:spcPts val="2600"/>
              </a:lnSpc>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pPr>
            <a:endParaRPr lang="en-GB" sz="2400" i="1" dirty="0" smtClean="0">
              <a:solidFill>
                <a:srgbClr val="000000"/>
              </a:solidFill>
              <a:latin typeface="Verdana" charset="0"/>
            </a:endParaRPr>
          </a:p>
          <a:p>
            <a:pPr indent="-342900" algn="just">
              <a:lnSpc>
                <a:spcPts val="2600"/>
              </a:lnSpc>
              <a:buClr>
                <a:srgbClr val="C00000"/>
              </a:buClr>
              <a:buFont typeface="Arial" charset="0"/>
              <a:buChar char="•"/>
            </a:pPr>
            <a:endParaRPr lang="en-GB" sz="2400" i="1" dirty="0" smtClean="0">
              <a:solidFill>
                <a:srgbClr val="000000"/>
              </a:solidFill>
              <a:latin typeface="Verdana" charset="0"/>
            </a:endParaRPr>
          </a:p>
          <a:p>
            <a:pPr indent="-342900" algn="just">
              <a:lnSpc>
                <a:spcPts val="2600"/>
              </a:lnSpc>
              <a:buClr>
                <a:srgbClr val="C00000"/>
              </a:buClr>
            </a:pPr>
            <a:r>
              <a:rPr lang="en-GB" sz="2400" i="1" dirty="0" smtClean="0">
                <a:solidFill>
                  <a:srgbClr val="000000"/>
                </a:solidFill>
                <a:latin typeface="Verdana" charset="0"/>
              </a:rPr>
              <a:t>*	To</a:t>
            </a:r>
          </a:p>
          <a:p>
            <a:pPr indent="-342900" algn="ctr">
              <a:lnSpc>
                <a:spcPts val="2200"/>
              </a:lnSpc>
            </a:pPr>
            <a:endParaRPr lang="en-GB"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Rectangle 4"/>
          <p:cNvSpPr txBox="1">
            <a:spLocks noChangeArrowheads="1"/>
          </p:cNvSpPr>
          <p:nvPr/>
        </p:nvSpPr>
        <p:spPr>
          <a:xfrm>
            <a:off x="280885" y="274638"/>
            <a:ext cx="8505928" cy="561975"/>
          </a:xfrm>
          <a:prstGeom prst="rect">
            <a:avLst/>
          </a:prstGeom>
          <a:solidFill>
            <a:schemeClr val="tx2">
              <a:lumMod val="20000"/>
              <a:lumOff val="80000"/>
            </a:schemeClr>
          </a:solidFill>
          <a:scene3d>
            <a:camera prst="orthographicFront"/>
            <a:lightRig rig="threePt" dir="t"/>
          </a:scene3d>
          <a:sp3d>
            <a:bevelT/>
          </a:sp3d>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200" b="0" i="1" u="none" strike="noStrike" kern="1200" cap="none" spc="0" normalizeH="0" baseline="0" noProof="0" dirty="0" smtClean="0">
                <a:ln>
                  <a:noFill/>
                </a:ln>
                <a:solidFill>
                  <a:schemeClr val="tx1"/>
                </a:solidFill>
                <a:effectLst/>
                <a:uLnTx/>
                <a:uFillTx/>
                <a:latin typeface="Verdana" charset="0"/>
                <a:ea typeface="ＭＳ Ｐゴシック" charset="-128"/>
                <a:cs typeface="ＭＳ Ｐゴシック" charset="-128"/>
              </a:rPr>
              <a:t>Finally</a:t>
            </a:r>
            <a:endParaRPr kumimoji="0" lang="en-GB" sz="3200" b="0" i="1" u="none" strike="noStrike" kern="1200" cap="none" spc="0" normalizeH="0" baseline="0" noProof="0" dirty="0">
              <a:ln>
                <a:noFill/>
              </a:ln>
              <a:solidFill>
                <a:schemeClr val="tx1"/>
              </a:solidFill>
              <a:effectLst/>
              <a:uLnTx/>
              <a:uFillTx/>
              <a:latin typeface="Verdana" charset="0"/>
              <a:ea typeface="ＭＳ Ｐゴシック" charset="-128"/>
              <a:cs typeface="ＭＳ Ｐゴシック" charset="-128"/>
            </a:endParaRPr>
          </a:p>
        </p:txBody>
      </p:sp>
      <p:sp>
        <p:nvSpPr>
          <p:cNvPr id="4" name="Text Box 5"/>
          <p:cNvSpPr txBox="1">
            <a:spLocks noChangeArrowheads="1"/>
          </p:cNvSpPr>
          <p:nvPr/>
        </p:nvSpPr>
        <p:spPr bwMode="auto">
          <a:xfrm>
            <a:off x="515155" y="1521670"/>
            <a:ext cx="8086734" cy="4332383"/>
          </a:xfrm>
          <a:prstGeom prst="rect">
            <a:avLst/>
          </a:prstGeom>
          <a:noFill/>
          <a:ln w="9525">
            <a:noFill/>
            <a:miter lim="800000"/>
            <a:headEnd/>
            <a:tailEnd/>
          </a:ln>
        </p:spPr>
        <p:txBody>
          <a:bodyPr wrap="square">
            <a:prstTxWarp prst="textNoShape">
              <a:avLst/>
            </a:prstTxWarp>
            <a:spAutoFit/>
          </a:bodyPr>
          <a:lstStyle/>
          <a:p>
            <a:pPr indent="-342900">
              <a:lnSpc>
                <a:spcPts val="2800"/>
              </a:lnSpc>
            </a:pPr>
            <a:r>
              <a:rPr lang="en-GB" sz="2400" i="1" dirty="0" smtClean="0">
                <a:solidFill>
                  <a:srgbClr val="000000"/>
                </a:solidFill>
                <a:latin typeface="Verdana" charset="0"/>
              </a:rPr>
              <a:t>These pages have provided an overview of one approach to creative problem solving. There are, of course, many other approaches. </a:t>
            </a:r>
          </a:p>
          <a:p>
            <a:pPr indent="-342900">
              <a:lnSpc>
                <a:spcPts val="2800"/>
              </a:lnSpc>
            </a:pPr>
            <a:endParaRPr lang="en-GB" sz="2400" i="1" dirty="0" smtClean="0">
              <a:solidFill>
                <a:srgbClr val="000000"/>
              </a:solidFill>
              <a:latin typeface="Verdana" charset="0"/>
            </a:endParaRPr>
          </a:p>
          <a:p>
            <a:pPr indent="-342900">
              <a:lnSpc>
                <a:spcPts val="2800"/>
              </a:lnSpc>
            </a:pPr>
            <a:r>
              <a:rPr lang="en-GB" sz="2400" i="1" dirty="0" smtClean="0">
                <a:solidFill>
                  <a:srgbClr val="000000"/>
                </a:solidFill>
                <a:latin typeface="Verdana" charset="0"/>
              </a:rPr>
              <a:t>If you would like more information about this approach or want any more complementary materials on any other subjects, please contact me. I can be reached at the following address.</a:t>
            </a:r>
          </a:p>
          <a:p>
            <a:pPr indent="-342900">
              <a:lnSpc>
                <a:spcPts val="2800"/>
              </a:lnSpc>
            </a:pPr>
            <a:endParaRPr lang="en-GB" sz="2400" i="1" dirty="0" smtClean="0">
              <a:solidFill>
                <a:srgbClr val="000000"/>
              </a:solidFill>
              <a:latin typeface="Verdana" charset="0"/>
            </a:endParaRPr>
          </a:p>
          <a:p>
            <a:pPr indent="-342900">
              <a:lnSpc>
                <a:spcPts val="2800"/>
              </a:lnSpc>
            </a:pPr>
            <a:r>
              <a:rPr lang="en-GB" sz="2400" i="1" dirty="0" smtClean="0">
                <a:solidFill>
                  <a:srgbClr val="000000"/>
                </a:solidFill>
                <a:latin typeface="Verdana" charset="0"/>
              </a:rPr>
              <a:t>mike@thestrengthsfoundation.org</a:t>
            </a:r>
          </a:p>
          <a:p>
            <a:pPr indent="-342900" algn="just">
              <a:lnSpc>
                <a:spcPts val="2500"/>
              </a:lnSpc>
              <a:buClr>
                <a:srgbClr val="C00000"/>
              </a:buClr>
            </a:pPr>
            <a:endParaRPr lang="en-GB" sz="2400" i="1" dirty="0" smtClean="0">
              <a:solidFill>
                <a:srgbClr val="000000"/>
              </a:solidFill>
              <a:latin typeface="Verdana" charset="0"/>
            </a:endParaRPr>
          </a:p>
          <a:p>
            <a:pPr indent="-342900" algn="just">
              <a:lnSpc>
                <a:spcPts val="2500"/>
              </a:lnSpc>
              <a:buClr>
                <a:srgbClr val="C00000"/>
              </a:buClr>
            </a:pPr>
            <a:endParaRPr lang="en-GB" sz="2400" i="1" dirty="0" smtClean="0">
              <a:solidFill>
                <a:srgbClr val="000000"/>
              </a:solidFill>
              <a:latin typeface="Verdan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 y="0"/>
            <a:ext cx="9144001"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254000" y="143780"/>
            <a:ext cx="8720667" cy="584776"/>
          </a:xfrm>
          <a:prstGeom prst="rect">
            <a:avLst/>
          </a:prstGeom>
          <a:solidFill>
            <a:srgbClr val="B1D5FF"/>
          </a:solidFill>
          <a:ln>
            <a:noFill/>
          </a:ln>
          <a:scene3d>
            <a:camera prst="orthographicFront"/>
            <a:lightRig rig="threePt" dir="t"/>
          </a:scene3d>
          <a:sp3d>
            <a:bevelT/>
          </a:sp3d>
        </p:spPr>
        <p:txBody>
          <a:bodyPr wrap="square">
            <a:prstTxWarp prst="textNoShape">
              <a:avLst/>
            </a:prstTxWarp>
            <a:spAutoFit/>
          </a:bodyPr>
          <a:lstStyle/>
          <a:p>
            <a:pPr algn="ctr">
              <a:defRPr/>
            </a:pPr>
            <a:r>
              <a:rPr lang="en-GB" sz="3200" i="1" dirty="0" smtClean="0">
                <a:solidFill>
                  <a:srgbClr val="000000"/>
                </a:solidFill>
                <a:latin typeface="Verdana" charset="0"/>
              </a:rPr>
              <a:t>Creative Problem Solving</a:t>
            </a:r>
            <a:endParaRPr lang="en-GB" sz="3200" i="1" dirty="0">
              <a:solidFill>
                <a:srgbClr val="000000"/>
              </a:solidFill>
              <a:latin typeface="Verdana" charset="0"/>
            </a:endParaRPr>
          </a:p>
        </p:txBody>
      </p:sp>
      <p:sp>
        <p:nvSpPr>
          <p:cNvPr id="6" name="TextBox 5"/>
          <p:cNvSpPr txBox="1">
            <a:spLocks noChangeArrowheads="1"/>
          </p:cNvSpPr>
          <p:nvPr/>
        </p:nvSpPr>
        <p:spPr bwMode="auto">
          <a:xfrm>
            <a:off x="445301" y="873871"/>
            <a:ext cx="8358241" cy="461665"/>
          </a:xfrm>
          <a:prstGeom prst="rect">
            <a:avLst/>
          </a:prstGeom>
          <a:noFill/>
          <a:ln w="9525">
            <a:noFill/>
            <a:miter lim="800000"/>
            <a:headEnd/>
            <a:tailEnd/>
          </a:ln>
        </p:spPr>
        <p:txBody>
          <a:bodyPr wrap="square">
            <a:prstTxWarp prst="textNoShape">
              <a:avLst/>
            </a:prstTxWarp>
            <a:spAutoFit/>
          </a:bodyPr>
          <a:lstStyle/>
          <a:p>
            <a:pPr algn="ctr"/>
            <a:r>
              <a:rPr lang="en-US" sz="2400" i="1" dirty="0" smtClean="0">
                <a:latin typeface="Verdana"/>
                <a:cs typeface="Verdana"/>
              </a:rPr>
              <a:t>People can keep focusing on:</a:t>
            </a:r>
            <a:endParaRPr lang="en-US" sz="2400" i="1" dirty="0">
              <a:latin typeface="Verdana"/>
              <a:cs typeface="Verdana"/>
            </a:endParaRPr>
          </a:p>
        </p:txBody>
      </p:sp>
      <p:cxnSp>
        <p:nvCxnSpPr>
          <p:cNvPr id="7" name="Straight Arrow Connector 6"/>
          <p:cNvCxnSpPr/>
          <p:nvPr/>
        </p:nvCxnSpPr>
        <p:spPr>
          <a:xfrm rot="16200000" flipH="1">
            <a:off x="4318079" y="1589459"/>
            <a:ext cx="511627" cy="3783"/>
          </a:xfrm>
          <a:prstGeom prst="straightConnector1">
            <a:avLst/>
          </a:prstGeom>
          <a:ln w="63500" cap="flat" cmpd="sng" algn="ctr">
            <a:solidFill>
              <a:schemeClr val="tx1"/>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16200000" flipH="1">
            <a:off x="4383582" y="3371281"/>
            <a:ext cx="314994" cy="2"/>
          </a:xfrm>
          <a:prstGeom prst="straightConnector1">
            <a:avLst/>
          </a:prstGeom>
          <a:ln w="63500"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253999" y="1847165"/>
            <a:ext cx="8720673" cy="1366618"/>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chemeClr val="tx1"/>
              </a:solidFill>
              <a:latin typeface="Verdana"/>
              <a:cs typeface="Verdana"/>
            </a:endParaRPr>
          </a:p>
        </p:txBody>
      </p:sp>
      <p:sp>
        <p:nvSpPr>
          <p:cNvPr id="10" name="TextBox 9"/>
          <p:cNvSpPr txBox="1"/>
          <p:nvPr/>
        </p:nvSpPr>
        <p:spPr>
          <a:xfrm>
            <a:off x="254000" y="1847165"/>
            <a:ext cx="8720673"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Clarity</a:t>
            </a:r>
          </a:p>
          <a:p>
            <a:pPr marL="450850" indent="-368300">
              <a:lnSpc>
                <a:spcPts val="2380"/>
              </a:lnSpc>
              <a:spcBef>
                <a:spcPts val="0"/>
              </a:spcBef>
            </a:pPr>
            <a:r>
              <a:rPr lang="en-US" sz="1600" b="1" i="1" dirty="0" smtClean="0">
                <a:solidFill>
                  <a:srgbClr val="000000"/>
                </a:solidFill>
                <a:latin typeface="Verdana"/>
                <a:cs typeface="Verdana"/>
              </a:rPr>
              <a:t>* 	Challenges. The specific challenge to tackle is: ‘How to ___?’</a:t>
            </a:r>
          </a:p>
          <a:p>
            <a:pPr marL="450850" indent="-368300">
              <a:lnSpc>
                <a:spcPts val="2180"/>
              </a:lnSpc>
              <a:spcBef>
                <a:spcPts val="0"/>
              </a:spcBef>
            </a:pPr>
            <a:r>
              <a:rPr lang="en-US" sz="1600" b="1" i="1" dirty="0" smtClean="0">
                <a:solidFill>
                  <a:srgbClr val="000000"/>
                </a:solidFill>
                <a:latin typeface="Verdana"/>
                <a:cs typeface="Verdana"/>
              </a:rPr>
              <a:t>* 	Clarity. The real results to achieve are:</a:t>
            </a:r>
          </a:p>
          <a:p>
            <a:pPr marL="450850" indent="-368300">
              <a:lnSpc>
                <a:spcPts val="2180"/>
              </a:lnSpc>
              <a:spcBef>
                <a:spcPts val="0"/>
              </a:spcBef>
            </a:pPr>
            <a:r>
              <a:rPr lang="en-US" sz="1600" b="1" i="1" dirty="0" smtClean="0">
                <a:solidFill>
                  <a:srgbClr val="000000"/>
                </a:solidFill>
                <a:latin typeface="Verdana"/>
                <a:cs typeface="Verdana"/>
              </a:rPr>
              <a:t>* 	Controllables. The things that are controllable in the situation are:</a:t>
            </a:r>
          </a:p>
          <a:p>
            <a:pPr marL="533400" indent="-361950">
              <a:lnSpc>
                <a:spcPts val="2180"/>
              </a:lnSpc>
              <a:spcBef>
                <a:spcPts val="0"/>
              </a:spcBef>
            </a:pPr>
            <a:endParaRPr lang="en-US" sz="1600" b="1" i="1" dirty="0" smtClean="0">
              <a:solidFill>
                <a:schemeClr val="bg1"/>
              </a:solidFill>
              <a:latin typeface="Verdana"/>
              <a:cs typeface="Verdana"/>
            </a:endParaRPr>
          </a:p>
        </p:txBody>
      </p:sp>
      <p:cxnSp>
        <p:nvCxnSpPr>
          <p:cNvPr id="11" name="Straight Arrow Connector 10"/>
          <p:cNvCxnSpPr/>
          <p:nvPr/>
        </p:nvCxnSpPr>
        <p:spPr>
          <a:xfrm rot="5400000">
            <a:off x="4375653" y="5016150"/>
            <a:ext cx="311832" cy="1588"/>
          </a:xfrm>
          <a:prstGeom prst="straightConnector1">
            <a:avLst/>
          </a:prstGeom>
          <a:ln w="63500"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253995" y="3469581"/>
            <a:ext cx="8720673" cy="1390652"/>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FFFFFF"/>
              </a:solidFill>
              <a:latin typeface="Verdana"/>
              <a:cs typeface="Verdana"/>
            </a:endParaRPr>
          </a:p>
        </p:txBody>
      </p:sp>
      <p:sp>
        <p:nvSpPr>
          <p:cNvPr id="13" name="TextBox 12"/>
          <p:cNvSpPr txBox="1"/>
          <p:nvPr/>
        </p:nvSpPr>
        <p:spPr>
          <a:xfrm>
            <a:off x="253999" y="3469582"/>
            <a:ext cx="8720667" cy="1522639"/>
          </a:xfrm>
          <a:prstGeom prst="rect">
            <a:avLst/>
          </a:prstGeom>
          <a:noFill/>
        </p:spPr>
        <p:txBody>
          <a:bodyPr wrap="square" rtlCol="0">
            <a:spAutoFit/>
          </a:bodyPr>
          <a:lstStyle/>
          <a:p>
            <a:pPr algn="ctr">
              <a:lnSpc>
                <a:spcPts val="2180"/>
              </a:lnSpc>
              <a:spcBef>
                <a:spcPts val="0"/>
              </a:spcBef>
            </a:pPr>
            <a:r>
              <a:rPr lang="en-US" sz="2200" b="1" i="1" dirty="0" smtClean="0">
                <a:latin typeface="Verdana"/>
                <a:cs typeface="Verdana"/>
              </a:rPr>
              <a:t>Creativity</a:t>
            </a:r>
          </a:p>
          <a:p>
            <a:pPr marL="450850" indent="-368300">
              <a:lnSpc>
                <a:spcPts val="2380"/>
              </a:lnSpc>
              <a:spcBef>
                <a:spcPts val="0"/>
              </a:spcBef>
            </a:pPr>
            <a:r>
              <a:rPr lang="en-US" sz="1600" b="1" i="1" dirty="0" smtClean="0">
                <a:latin typeface="Verdana"/>
                <a:cs typeface="Verdana"/>
              </a:rPr>
              <a:t>* 	Choices. The possible options for achieving the results are:</a:t>
            </a:r>
          </a:p>
          <a:p>
            <a:pPr marL="450850" indent="-368300">
              <a:lnSpc>
                <a:spcPts val="2180"/>
              </a:lnSpc>
              <a:spcBef>
                <a:spcPts val="0"/>
              </a:spcBef>
            </a:pPr>
            <a:r>
              <a:rPr lang="en-US" sz="1600" b="1" i="1" dirty="0" smtClean="0">
                <a:latin typeface="Verdana"/>
                <a:cs typeface="Verdana"/>
              </a:rPr>
              <a:t>* 	Consequences. The pluses and minuses of each option are:</a:t>
            </a:r>
          </a:p>
          <a:p>
            <a:pPr marL="450850" indent="-368300">
              <a:lnSpc>
                <a:spcPts val="2180"/>
              </a:lnSpc>
              <a:spcBef>
                <a:spcPts val="0"/>
              </a:spcBef>
            </a:pPr>
            <a:r>
              <a:rPr lang="en-US" sz="1600" b="1" i="1" dirty="0" smtClean="0">
                <a:latin typeface="Verdana"/>
                <a:cs typeface="Verdana"/>
              </a:rPr>
              <a:t>* 	Creative solutions. The other possible creative solutions are:</a:t>
            </a:r>
          </a:p>
          <a:p>
            <a:pPr marL="533400" indent="-361950">
              <a:lnSpc>
                <a:spcPts val="2180"/>
              </a:lnSpc>
              <a:spcBef>
                <a:spcPts val="0"/>
              </a:spcBef>
            </a:pPr>
            <a:endParaRPr lang="en-US" sz="1600" b="1" i="1" dirty="0" smtClean="0">
              <a:latin typeface="Verdana"/>
              <a:cs typeface="Verdana"/>
            </a:endParaRPr>
          </a:p>
        </p:txBody>
      </p:sp>
      <p:sp>
        <p:nvSpPr>
          <p:cNvPr id="14" name="Rounded Rectangle 13"/>
          <p:cNvSpPr/>
          <p:nvPr/>
        </p:nvSpPr>
        <p:spPr>
          <a:xfrm>
            <a:off x="254007" y="5172066"/>
            <a:ext cx="8720659" cy="1390650"/>
          </a:xfrm>
          <a:prstGeom prst="roundRect">
            <a:avLst/>
          </a:prstGeom>
          <a:solidFill>
            <a:srgbClr val="FEBE1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i="1" dirty="0">
              <a:solidFill>
                <a:srgbClr val="000000"/>
              </a:solidFill>
              <a:latin typeface="Verdana"/>
              <a:cs typeface="Verdana"/>
            </a:endParaRPr>
          </a:p>
        </p:txBody>
      </p:sp>
      <p:sp>
        <p:nvSpPr>
          <p:cNvPr id="15" name="TextBox 14"/>
          <p:cNvSpPr txBox="1"/>
          <p:nvPr/>
        </p:nvSpPr>
        <p:spPr>
          <a:xfrm>
            <a:off x="253995" y="5172066"/>
            <a:ext cx="8720671" cy="1522639"/>
          </a:xfrm>
          <a:prstGeom prst="rect">
            <a:avLst/>
          </a:prstGeom>
          <a:noFill/>
        </p:spPr>
        <p:txBody>
          <a:bodyPr wrap="square" rtlCol="0">
            <a:spAutoFit/>
          </a:bodyPr>
          <a:lstStyle/>
          <a:p>
            <a:pPr algn="ctr">
              <a:lnSpc>
                <a:spcPts val="2180"/>
              </a:lnSpc>
              <a:spcBef>
                <a:spcPts val="0"/>
              </a:spcBef>
            </a:pPr>
            <a:r>
              <a:rPr lang="en-US" sz="2200" b="1" i="1" dirty="0" smtClean="0">
                <a:solidFill>
                  <a:srgbClr val="000000"/>
                </a:solidFill>
                <a:latin typeface="Verdana"/>
                <a:cs typeface="Verdana"/>
              </a:rPr>
              <a:t>Concrete Results</a:t>
            </a:r>
          </a:p>
          <a:p>
            <a:pPr marL="450850" indent="-368300">
              <a:lnSpc>
                <a:spcPts val="2380"/>
              </a:lnSpc>
              <a:spcBef>
                <a:spcPts val="0"/>
              </a:spcBef>
            </a:pPr>
            <a:r>
              <a:rPr lang="en-US" sz="1600" b="1" i="1" dirty="0" smtClean="0">
                <a:solidFill>
                  <a:srgbClr val="000000"/>
                </a:solidFill>
                <a:latin typeface="Verdana"/>
                <a:cs typeface="Verdana"/>
              </a:rPr>
              <a:t>* 	Conclusions. The route to follow is:</a:t>
            </a:r>
          </a:p>
          <a:p>
            <a:pPr marL="450850" indent="-368300">
              <a:lnSpc>
                <a:spcPts val="2180"/>
              </a:lnSpc>
              <a:spcBef>
                <a:spcPts val="0"/>
              </a:spcBef>
            </a:pPr>
            <a:r>
              <a:rPr lang="en-US" sz="1600" b="1" i="1" dirty="0" smtClean="0">
                <a:solidFill>
                  <a:srgbClr val="000000"/>
                </a:solidFill>
                <a:latin typeface="Verdana"/>
                <a:cs typeface="Verdana"/>
              </a:rPr>
              <a:t>* 	Contracts. The contracts to make to achieve the results are:</a:t>
            </a:r>
          </a:p>
          <a:p>
            <a:pPr marL="450850" indent="-368300">
              <a:lnSpc>
                <a:spcPts val="2180"/>
              </a:lnSpc>
              <a:spcBef>
                <a:spcPts val="0"/>
              </a:spcBef>
            </a:pPr>
            <a:r>
              <a:rPr lang="en-US" sz="1600" b="1" i="1" dirty="0" smtClean="0">
                <a:solidFill>
                  <a:srgbClr val="000000"/>
                </a:solidFill>
                <a:latin typeface="Verdana"/>
                <a:cs typeface="Verdana"/>
              </a:rPr>
              <a:t>* 	Concrete results. The specific action plan for achieving the results is:</a:t>
            </a:r>
          </a:p>
          <a:p>
            <a:pPr marL="533400" indent="-361950">
              <a:lnSpc>
                <a:spcPts val="2180"/>
              </a:lnSpc>
              <a:spcBef>
                <a:spcPts val="0"/>
              </a:spcBef>
            </a:pPr>
            <a:endParaRPr lang="en-US" sz="1600" b="1" i="1" dirty="0" smtClean="0">
              <a:solidFill>
                <a:srgbClr val="FFFFFF"/>
              </a:solidFill>
              <a:latin typeface="Verdana"/>
              <a:cs typeface="Verdan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Box 4"/>
          <p:cNvSpPr txBox="1"/>
          <p:nvPr/>
        </p:nvSpPr>
        <p:spPr>
          <a:xfrm>
            <a:off x="712173" y="715960"/>
            <a:ext cx="7810161" cy="1631216"/>
          </a:xfrm>
          <a:prstGeom prst="rect">
            <a:avLst/>
          </a:prstGeom>
          <a:solidFill>
            <a:schemeClr val="tx2">
              <a:lumMod val="20000"/>
              <a:lumOff val="80000"/>
            </a:schemeClr>
          </a:solidFill>
          <a:ln>
            <a:noFill/>
          </a:ln>
          <a:scene3d>
            <a:camera prst="orthographicFront"/>
            <a:lightRig rig="threePt" dir="t"/>
          </a:scene3d>
          <a:sp3d>
            <a:bevelT/>
          </a:sp3d>
        </p:spPr>
        <p:txBody>
          <a:bodyPr wrap="square">
            <a:prstTxWarp prst="textNoShape">
              <a:avLst/>
            </a:prstTxWarp>
            <a:spAutoFit/>
          </a:bodyPr>
          <a:lstStyle/>
          <a:p>
            <a:pPr algn="ctr">
              <a:defRPr/>
            </a:pPr>
            <a:endParaRPr lang="en-GB" sz="3600" i="1" dirty="0" smtClean="0">
              <a:latin typeface="Verdana" charset="0"/>
            </a:endParaRPr>
          </a:p>
          <a:p>
            <a:pPr algn="ctr">
              <a:defRPr/>
            </a:pPr>
            <a:r>
              <a:rPr lang="en-GB" sz="3600" i="1" dirty="0" smtClean="0">
                <a:latin typeface="Verdana" charset="0"/>
              </a:rPr>
              <a:t>Clarity</a:t>
            </a:r>
          </a:p>
          <a:p>
            <a:pPr algn="ctr">
              <a:defRPr/>
            </a:pPr>
            <a:endParaRPr lang="en-GB" sz="2800" i="1" dirty="0">
              <a:latin typeface="Verdana" charset="0"/>
            </a:endParaRPr>
          </a:p>
        </p:txBody>
      </p:sp>
      <p:sp>
        <p:nvSpPr>
          <p:cNvPr id="7" name="Rectangle 6"/>
          <p:cNvSpPr/>
          <p:nvPr/>
        </p:nvSpPr>
        <p:spPr>
          <a:xfrm>
            <a:off x="712173" y="3486662"/>
            <a:ext cx="7810160" cy="812188"/>
          </a:xfrm>
          <a:prstGeom prst="rect">
            <a:avLst/>
          </a:prstGeom>
        </p:spPr>
        <p:txBody>
          <a:bodyPr wrap="square">
            <a:spAutoFit/>
          </a:bodyPr>
          <a:lstStyle/>
          <a:p>
            <a:pPr indent="-342900">
              <a:lnSpc>
                <a:spcPts val="2800"/>
              </a:lnSpc>
            </a:pPr>
            <a:r>
              <a:rPr lang="en-GB" sz="2400" i="1" dirty="0" smtClean="0">
                <a:latin typeface="Verdana" charset="0"/>
              </a:rPr>
              <a:t>People are invited to work through the following themes at this stage.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5" name="Text Box 5"/>
          <p:cNvSpPr txBox="1">
            <a:spLocks noChangeArrowheads="1"/>
          </p:cNvSpPr>
          <p:nvPr/>
        </p:nvSpPr>
        <p:spPr bwMode="auto">
          <a:xfrm>
            <a:off x="605347" y="611064"/>
            <a:ext cx="7928855" cy="5475003"/>
          </a:xfrm>
          <a:prstGeom prst="rect">
            <a:avLst/>
          </a:prstGeom>
          <a:noFill/>
          <a:ln w="9525">
            <a:noFill/>
            <a:miter lim="800000"/>
            <a:headEnd/>
            <a:tailEnd/>
          </a:ln>
        </p:spPr>
        <p:txBody>
          <a:bodyPr wrap="square">
            <a:prstTxWarp prst="textNoShape">
              <a:avLst/>
            </a:prstTxWarp>
            <a:spAutoFit/>
          </a:bodyPr>
          <a:lstStyle/>
          <a:p>
            <a:pPr indent="-342900" algn="ctr">
              <a:lnSpc>
                <a:spcPts val="2800"/>
              </a:lnSpc>
            </a:pPr>
            <a:r>
              <a:rPr lang="en-GB" sz="2400" i="1" dirty="0" smtClean="0">
                <a:latin typeface="Verdana" charset="0"/>
              </a:rPr>
              <a:t>Challenges</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People are invited to brainstorm the challenges they face and choose one topic they want to tackle.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They are asked to write this in positive and ‘How to ___’ terms. For example: </a:t>
            </a:r>
          </a:p>
          <a:p>
            <a:pPr indent="-342900">
              <a:lnSpc>
                <a:spcPts val="2800"/>
              </a:lnSpc>
            </a:pPr>
            <a:endParaRPr lang="en-GB" sz="2200" i="1" dirty="0">
              <a:latin typeface="Verdana" charset="0"/>
            </a:endParaRPr>
          </a:p>
          <a:p>
            <a:pPr indent="-342900">
              <a:lnSpc>
                <a:spcPts val="2800"/>
              </a:lnSpc>
            </a:pPr>
            <a:r>
              <a:rPr lang="en-GB" sz="2200" i="1" dirty="0" smtClean="0">
                <a:latin typeface="Verdana" charset="0"/>
              </a:rPr>
              <a:t>‘How to be healthy’ rather than ‘How to stop being sick’. ‘How to be a successful team’ rather than ‘How to stop arguing’.</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They can also, if appropriate, describe more about the challenge and the aims they want to achieve.</a:t>
            </a:r>
          </a:p>
          <a:p>
            <a:pPr indent="-342900">
              <a:lnSpc>
                <a:spcPts val="2800"/>
              </a:lnSpc>
            </a:pPr>
            <a:endParaRPr lang="en-GB" sz="2200" i="1" dirty="0" smtClean="0">
              <a:latin typeface="Verdana"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38100">
            <a:solidFill>
              <a:srgbClr val="008000"/>
            </a:solidFill>
            <a:miter lim="800000"/>
            <a:headEnd/>
            <a:tailEnd/>
          </a:ln>
        </p:spPr>
        <p:txBody>
          <a:bodyPr wrap="none" anchor="ctr">
            <a:prstTxWarp prst="textNoShape">
              <a:avLst/>
            </a:prstTxWarp>
          </a:bodyPr>
          <a:lstStyle/>
          <a:p>
            <a:endParaRPr lang="en-US" dirty="0">
              <a:latin typeface="Calibri" charset="0"/>
            </a:endParaRPr>
          </a:p>
        </p:txBody>
      </p:sp>
      <p:sp>
        <p:nvSpPr>
          <p:cNvPr id="3" name="Rectangle 2"/>
          <p:cNvSpPr/>
          <p:nvPr/>
        </p:nvSpPr>
        <p:spPr>
          <a:xfrm>
            <a:off x="694860" y="479266"/>
            <a:ext cx="7966931" cy="6193149"/>
          </a:xfrm>
          <a:prstGeom prst="rect">
            <a:avLst/>
          </a:prstGeom>
        </p:spPr>
        <p:txBody>
          <a:bodyPr wrap="square">
            <a:spAutoFit/>
          </a:bodyPr>
          <a:lstStyle/>
          <a:p>
            <a:pPr indent="-342900" algn="ctr">
              <a:lnSpc>
                <a:spcPts val="2800"/>
              </a:lnSpc>
            </a:pPr>
            <a:r>
              <a:rPr lang="en-GB" sz="2400" i="1" dirty="0" smtClean="0">
                <a:latin typeface="Verdana" charset="0"/>
              </a:rPr>
              <a:t>Clarity</a:t>
            </a:r>
          </a:p>
          <a:p>
            <a:pPr indent="-342900">
              <a:lnSpc>
                <a:spcPts val="2800"/>
              </a:lnSpc>
            </a:pPr>
            <a:endParaRPr lang="en-GB" sz="2400" i="1" dirty="0" smtClean="0">
              <a:latin typeface="Verdana" charset="0"/>
            </a:endParaRPr>
          </a:p>
          <a:p>
            <a:pPr indent="-342900">
              <a:lnSpc>
                <a:spcPts val="2800"/>
              </a:lnSpc>
            </a:pPr>
            <a:r>
              <a:rPr lang="en-GB" sz="2200" i="1" dirty="0" smtClean="0">
                <a:latin typeface="Verdana" charset="0"/>
              </a:rPr>
              <a:t>This is a vital step. People are invited to establish the real ‘What’ – the real results they want to achieve. People need to know what mountain they are climbing before moving on to the ‘How’. </a:t>
            </a:r>
          </a:p>
          <a:p>
            <a:pPr indent="-342900">
              <a:lnSpc>
                <a:spcPts val="2800"/>
              </a:lnSpc>
            </a:pPr>
            <a:endParaRPr lang="en-GB" sz="2200" i="1" dirty="0" smtClean="0">
              <a:latin typeface="Verdana" charset="0"/>
            </a:endParaRPr>
          </a:p>
          <a:p>
            <a:pPr indent="-342900">
              <a:lnSpc>
                <a:spcPts val="2800"/>
              </a:lnSpc>
            </a:pPr>
            <a:r>
              <a:rPr lang="en-GB" sz="2200" i="1" dirty="0" smtClean="0">
                <a:latin typeface="Verdana" charset="0"/>
              </a:rPr>
              <a:t>It may be that want to achieve several goals. If so, people are invited to list these in order of priority.</a:t>
            </a:r>
          </a:p>
          <a:p>
            <a:pPr indent="-342900">
              <a:lnSpc>
                <a:spcPts val="2800"/>
              </a:lnSpc>
            </a:pPr>
            <a:endParaRPr lang="en-GB" sz="2400" i="1" dirty="0" smtClean="0">
              <a:latin typeface="Verdana" charset="0"/>
            </a:endParaRPr>
          </a:p>
          <a:p>
            <a:pPr indent="-342900" algn="ctr">
              <a:lnSpc>
                <a:spcPts val="2800"/>
              </a:lnSpc>
            </a:pPr>
            <a:r>
              <a:rPr lang="en-GB" sz="2400" i="1" dirty="0" smtClean="0">
                <a:latin typeface="Verdana" charset="0"/>
              </a:rPr>
              <a:t>Controllables</a:t>
            </a:r>
          </a:p>
          <a:p>
            <a:pPr indent="-342900">
              <a:lnSpc>
                <a:spcPts val="2800"/>
              </a:lnSpc>
            </a:pPr>
            <a:endParaRPr lang="en-GB" sz="2400" i="1" dirty="0" smtClean="0">
              <a:latin typeface="Verdana" charset="0"/>
            </a:endParaRPr>
          </a:p>
          <a:p>
            <a:pPr indent="-342900">
              <a:lnSpc>
                <a:spcPts val="2800"/>
              </a:lnSpc>
            </a:pPr>
            <a:r>
              <a:rPr lang="en-GB" sz="2200" i="1" dirty="0" smtClean="0">
                <a:latin typeface="Verdana" charset="0"/>
              </a:rPr>
              <a:t>Peak performers focus on ‘controlling the controllables’. So people are invited to focus on the things they can control in the situation. They can then build on what they can control and manage what they can’t.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1950</TotalTime>
  <Words>3226</Words>
  <Application>Microsoft Macintosh PowerPoint</Application>
  <PresentationFormat>On-screen Show (4:3)</PresentationFormat>
  <Paragraphs>625</Paragraphs>
  <Slides>54</Slides>
  <Notes>4</Notes>
  <HiddenSlides>0</HiddenSlides>
  <MMClips>0</MMClips>
  <ScaleCrop>false</ScaleCrop>
  <HeadingPairs>
    <vt:vector size="4" baseType="variant">
      <vt:variant>
        <vt:lpstr>Design Template</vt:lpstr>
      </vt:variant>
      <vt:variant>
        <vt:i4>1</vt:i4>
      </vt:variant>
      <vt:variant>
        <vt:lpstr>Slide Titles</vt:lpstr>
      </vt:variant>
      <vt:variant>
        <vt:i4>54</vt:i4>
      </vt:variant>
    </vt:vector>
  </HeadingPairs>
  <TitlesOfParts>
    <vt:vector size="55" baseType="lpstr">
      <vt:lpstr>Office Theme</vt:lpstr>
      <vt:lpstr>Slide 1</vt:lpstr>
      <vt:lpstr>Introduction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Introduction</vt:lpstr>
      <vt:lpstr>Slide 19</vt:lpstr>
      <vt:lpstr>Slide 20</vt:lpstr>
      <vt:lpstr>Slide 21</vt:lpstr>
      <vt:lpstr>Slide 22</vt:lpstr>
      <vt:lpstr>Slide 23</vt:lpstr>
      <vt:lpstr>Clarity</vt:lpstr>
      <vt:lpstr>Slide 25</vt:lpstr>
      <vt:lpstr>Slide 26</vt:lpstr>
      <vt:lpstr>Slide 27</vt:lpstr>
      <vt:lpstr>Creativity</vt:lpstr>
      <vt:lpstr>Slide 29</vt:lpstr>
      <vt:lpstr>Slide 30</vt:lpstr>
      <vt:lpstr>Slide 31</vt:lpstr>
      <vt:lpstr>Slide 32</vt:lpstr>
      <vt:lpstr>Slide 33</vt:lpstr>
      <vt:lpstr>Slide 34</vt:lpstr>
      <vt:lpstr>Slide 35</vt:lpstr>
      <vt:lpstr>Introduction</vt:lpstr>
      <vt:lpstr>Slide 37</vt:lpstr>
      <vt:lpstr>Slide 38</vt:lpstr>
      <vt:lpstr>Slide 39</vt:lpstr>
      <vt:lpstr>Slide 40</vt:lpstr>
      <vt:lpstr>Slide 41</vt:lpstr>
      <vt:lpstr>Slide 42</vt:lpstr>
      <vt:lpstr>Clarity</vt:lpstr>
      <vt:lpstr>Slide 44</vt:lpstr>
      <vt:lpstr>Slide 45</vt:lpstr>
      <vt:lpstr>Slide 46</vt:lpstr>
      <vt:lpstr>Creativity</vt:lpstr>
      <vt:lpstr>Slide 48</vt:lpstr>
      <vt:lpstr>Slide 49</vt:lpstr>
      <vt:lpstr>Slide 50</vt:lpstr>
      <vt:lpstr>Slide 51</vt:lpstr>
      <vt:lpstr>Slide 52</vt:lpstr>
      <vt:lpstr>Slide 53</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Pegg</dc:creator>
  <cp:lastModifiedBy>Mike Pegg</cp:lastModifiedBy>
  <cp:revision>8</cp:revision>
  <dcterms:created xsi:type="dcterms:W3CDTF">2012-04-23T16:19:26Z</dcterms:created>
  <dcterms:modified xsi:type="dcterms:W3CDTF">2012-04-23T16:24:03Z</dcterms:modified>
</cp:coreProperties>
</file>